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0693400" cy="7562850"/>
  <p:notesSz cx="10693400" cy="7562850"/>
  <p:embeddedFontLst>
    <p:embeddedFont>
      <p:font typeface="Arimo" charset="0"/>
      <p:regular r:id="rId39"/>
      <p:bold r:id="rId40"/>
      <p:italic r:id="rId41"/>
      <p:boldItalic r:id="rId42"/>
    </p:embeddedFont>
    <p:embeddedFont>
      <p:font typeface="Trebuchet MS" pitchFamily="34" charset="0"/>
      <p:regular r:id="rId43"/>
      <p:bold r:id="rId44"/>
      <p:italic r:id="rId45"/>
      <p:boldItalic r:id="rId46"/>
    </p:embeddedFont>
    <p:embeddedFont>
      <p:font typeface="Calibri" pitchFamily="34" charset="0"/>
      <p:regular r:id="rId47"/>
      <p:bold r:id="rId48"/>
      <p:italic r:id="rId49"/>
      <p:boldItalic r:id="rId50"/>
    </p:embeddedFont>
    <p:embeddedFont>
      <p:font typeface="Montserrat" charset="-52"/>
      <p:regular r:id="rId51"/>
      <p:bold r:id="rId52"/>
      <p:italic r:id="rId53"/>
      <p:boldItalic r:id="rId54"/>
    </p:embeddedFont>
    <p:embeddedFont>
      <p:font typeface="Roboto"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g2Pn1DCxJBnENKriuCnCG3kA0wiQ=="/>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15952D7D-DF70-487C-9655-6EAECD7B31C1}">
  <a:tblStyle styleId="{15952D7D-DF70-487C-9655-6EAECD7B31C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2A30C5F-DF17-47D8-96DA-034139D5FD46}"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75" d="100"/>
          <a:sy n="75" d="100"/>
        </p:scale>
        <p:origin x="-1301" y="-91"/>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782575" y="567200"/>
            <a:ext cx="7129275" cy="2836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069325" y="3592350"/>
            <a:ext cx="8554700" cy="34032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6:notes"/>
          <p:cNvSpPr txBox="1">
            <a:spLocks noGrp="1"/>
          </p:cNvSpPr>
          <p:nvPr>
            <p:ph type="body" idx="1"/>
          </p:nvPr>
        </p:nvSpPr>
        <p:spPr>
          <a:xfrm>
            <a:off x="1069325" y="3592350"/>
            <a:ext cx="8554700" cy="34032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 name="Google Shape;41;p6:notes"/>
          <p:cNvSpPr>
            <a:spLocks noGrp="1" noRot="1" noChangeAspect="1"/>
          </p:cNvSpPr>
          <p:nvPr>
            <p:ph type="sldImg" idx="2"/>
          </p:nvPr>
        </p:nvSpPr>
        <p:spPr>
          <a:xfrm>
            <a:off x="1782575" y="567200"/>
            <a:ext cx="7129275" cy="2836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2dbd3e34b4_0_207: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g32dbd3e34b4_0_207: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362721efce_0_23: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g3362721efce_0_23: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3618207f02_0_19: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9" name="Google Shape;219;g33618207f02_0_19: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2dbd3e34b4_0_113: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g32dbd3e34b4_0_113: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3629136236_0_2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8" name="Google Shape;258;g33629136236_0_2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3618207f02_0_2: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8" name="Google Shape;278;g33618207f02_0_2: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2dbd3e34b4_0_19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g32dbd3e34b4_0_19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362fa54c4e_0_3: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g3362fa54c4e_0_3: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3618207f02_0_229: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g33618207f02_0_229: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362721efce_0_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2" name="Google Shape;342;g3362721efce_0_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2d604b33f80_0_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 name="Google Shape;54;g2d604b33f80_0_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3618207f02_0_18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g33618207f02_0_18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2dbd3e34b4_0_29: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2" name="Google Shape;372;g32dbd3e34b4_0_29: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3618207f02_0_66: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g33618207f02_0_66: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3618207f02_0_30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6" name="Google Shape;406;g33618207f02_0_30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3629136236_0_2: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0" name="Google Shape;420;g33629136236_0_2: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3618207f02_0_284: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6" name="Google Shape;436;g33618207f02_0_284: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314d9bd527_0_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1" name="Google Shape;451;g3314d9bd527_0_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3617ed5d94_0_3: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g33617ed5d94_0_3: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2dbd3e34b4_0_314: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g32dbd3e34b4_0_314: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3618207f02_0_42: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5" name="Google Shape;495;g33618207f02_0_42: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txBox="1">
            <a:spLocks noGrp="1"/>
          </p:cNvSpPr>
          <p:nvPr>
            <p:ph type="body" idx="1"/>
          </p:nvPr>
        </p:nvSpPr>
        <p:spPr>
          <a:xfrm>
            <a:off x="1069325" y="3592350"/>
            <a:ext cx="8554700" cy="34032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2" name="Google Shape;72;p3:notes"/>
          <p:cNvSpPr>
            <a:spLocks noGrp="1" noRot="1" noChangeAspect="1"/>
          </p:cNvSpPr>
          <p:nvPr>
            <p:ph type="sldImg" idx="2"/>
          </p:nvPr>
        </p:nvSpPr>
        <p:spPr>
          <a:xfrm>
            <a:off x="1782575" y="567200"/>
            <a:ext cx="7129275" cy="2836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337dd2df886_0_1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1" name="Google Shape;511;g337dd2df886_0_1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3618207f02_0_114: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6" name="Google Shape;526;g33618207f02_0_114: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3618207f02_0_13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0" name="Google Shape;540;g33618207f02_0_13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2dbd3e34b4_0_406: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6" name="Google Shape;556;g32dbd3e34b4_0_406: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37dd2df886_0_3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0" name="Google Shape;570;g337dd2df886_0_3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2dbd3e34b4_0_435: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5" name="Google Shape;585;g32dbd3e34b4_0_435: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314d9bd527_0_30: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10" name="Google Shape;610;g3314d9bd527_0_30: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2dbd3e34b4_0_41: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g32dbd3e34b4_0_41: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dbd3e34b4_0_54: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2dbd3e34b4_0_54: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2dbd3e34b4_0_68: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3" name="Google Shape;123;g32dbd3e34b4_0_68: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3618207f02_0_203: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g33618207f02_0_203: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3618207f02_0_251: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618207f02_0_251: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3618207f02_0_268:notes"/>
          <p:cNvSpPr txBox="1">
            <a:spLocks noGrp="1"/>
          </p:cNvSpPr>
          <p:nvPr>
            <p:ph type="body" idx="1"/>
          </p:nvPr>
        </p:nvSpPr>
        <p:spPr>
          <a:xfrm>
            <a:off x="1069325" y="3592350"/>
            <a:ext cx="8554800" cy="340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g33618207f02_0_268:notes"/>
          <p:cNvSpPr>
            <a:spLocks noGrp="1" noRot="1" noChangeAspect="1"/>
          </p:cNvSpPr>
          <p:nvPr>
            <p:ph type="sldImg" idx="2"/>
          </p:nvPr>
        </p:nvSpPr>
        <p:spPr>
          <a:xfrm>
            <a:off x="1782575" y="567200"/>
            <a:ext cx="7129200" cy="2836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837265" y="809213"/>
            <a:ext cx="9018869" cy="97472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6200" b="0"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613216" y="2397436"/>
            <a:ext cx="9466966" cy="221996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b="0" i="0">
                <a:solidFill>
                  <a:schemeClr val="dk1"/>
                </a:solidFill>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4" name="Google Shape;14;p10"/>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17"/>
        <p:cNvGrpSpPr/>
        <p:nvPr/>
      </p:nvGrpSpPr>
      <p:grpSpPr>
        <a:xfrm>
          <a:off x="0" y="0"/>
          <a:ext cx="0" cy="0"/>
          <a:chOff x="0" y="0"/>
          <a:chExt cx="0" cy="0"/>
        </a:xfrm>
      </p:grpSpPr>
      <p:sp>
        <p:nvSpPr>
          <p:cNvPr id="18" name="Google Shape;18;p9"/>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11"/>
          <p:cNvSpPr txBox="1">
            <a:spLocks noGrp="1"/>
          </p:cNvSpPr>
          <p:nvPr>
            <p:ph type="ctrTitle"/>
          </p:nvPr>
        </p:nvSpPr>
        <p:spPr>
          <a:xfrm>
            <a:off x="802005" y="2344483"/>
            <a:ext cx="9089390" cy="1588198"/>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subTitle" idx="1"/>
          </p:nvPr>
        </p:nvSpPr>
        <p:spPr>
          <a:xfrm>
            <a:off x="1604010" y="4235196"/>
            <a:ext cx="7485380" cy="189071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1"/>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7265" y="809213"/>
            <a:ext cx="9018869" cy="97472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6200" b="0"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534670" y="1739455"/>
            <a:ext cx="4651629" cy="4991481"/>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body" idx="2"/>
          </p:nvPr>
        </p:nvSpPr>
        <p:spPr>
          <a:xfrm>
            <a:off x="5507101" y="1739455"/>
            <a:ext cx="4651629" cy="4991481"/>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2"/>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4"/>
        <p:cNvGrpSpPr/>
        <p:nvPr/>
      </p:nvGrpSpPr>
      <p:grpSpPr>
        <a:xfrm>
          <a:off x="0" y="0"/>
          <a:ext cx="0" cy="0"/>
          <a:chOff x="0" y="0"/>
          <a:chExt cx="0" cy="0"/>
        </a:xfrm>
      </p:grpSpPr>
      <p:sp>
        <p:nvSpPr>
          <p:cNvPr id="35" name="Google Shape;35;p13"/>
          <p:cNvSpPr txBox="1">
            <a:spLocks noGrp="1"/>
          </p:cNvSpPr>
          <p:nvPr>
            <p:ph type="title"/>
          </p:nvPr>
        </p:nvSpPr>
        <p:spPr>
          <a:xfrm>
            <a:off x="837265" y="809213"/>
            <a:ext cx="9018869" cy="97472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6200" b="0" i="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837265" y="809213"/>
            <a:ext cx="9018869" cy="974725"/>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62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613216" y="2397436"/>
            <a:ext cx="9466966" cy="2219960"/>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p8"/>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8"/>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 name="Google Shape;10;p8"/>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cs.cntd.ru/document/1301709309"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docs.cntd.ru/document/1301709309"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normativ.kontur.ru/document?moduleId=1&amp;documentId=453199"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normativ.kontur.ru/document?moduleId=1&amp;documentId=419160"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hyperlink" Target="https://normativ.kontur.ru/document?moduleId=1&amp;documentId=47746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hyperlink" Target="https://docs.google.com/document/d/13tHPjp35xsuSv_XmDrCsZWoo1bhgIintZF6qRUyWx1A/edit?hl=ru&amp;tab=t.0"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42"/>
        <p:cNvGrpSpPr/>
        <p:nvPr/>
      </p:nvGrpSpPr>
      <p:grpSpPr>
        <a:xfrm>
          <a:off x="0" y="0"/>
          <a:ext cx="0" cy="0"/>
          <a:chOff x="0" y="0"/>
          <a:chExt cx="0" cy="0"/>
        </a:xfrm>
      </p:grpSpPr>
      <p:sp>
        <p:nvSpPr>
          <p:cNvPr id="43" name="Google Shape;43;p6"/>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4" name="Google Shape;44;p6"/>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5" name="Google Shape;45;p6"/>
          <p:cNvSpPr/>
          <p:nvPr/>
        </p:nvSpPr>
        <p:spPr>
          <a:xfrm>
            <a:off x="6913821" y="1870165"/>
            <a:ext cx="3778250" cy="5690235"/>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45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6" name="Google Shape;46;p6"/>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7" name="Google Shape;47;p6"/>
          <p:cNvGrpSpPr/>
          <p:nvPr/>
        </p:nvGrpSpPr>
        <p:grpSpPr>
          <a:xfrm>
            <a:off x="-64825" y="2566"/>
            <a:ext cx="10763364" cy="7598620"/>
            <a:chOff x="-64825" y="2566"/>
            <a:chExt cx="10763364" cy="7598620"/>
          </a:xfrm>
        </p:grpSpPr>
        <p:sp>
          <p:nvSpPr>
            <p:cNvPr id="48" name="Google Shape;48;p6"/>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9" name="Google Shape;49;p6"/>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0" name="Google Shape;50;p6"/>
          <p:cNvSpPr txBox="1"/>
          <p:nvPr/>
        </p:nvSpPr>
        <p:spPr>
          <a:xfrm>
            <a:off x="713700" y="263800"/>
            <a:ext cx="8962500" cy="899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Вебинар </a:t>
            </a:r>
            <a:endParaRPr sz="4500" b="0" i="0" u="none" strike="noStrike" cap="none">
              <a:solidFill>
                <a:schemeClr val="dk1"/>
              </a:solidFill>
              <a:latin typeface="Calibri"/>
              <a:ea typeface="Calibri"/>
              <a:cs typeface="Calibri"/>
              <a:sym typeface="Calibri"/>
            </a:endParaRPr>
          </a:p>
        </p:txBody>
      </p:sp>
      <p:sp>
        <p:nvSpPr>
          <p:cNvPr id="51" name="Google Shape;51;p6"/>
          <p:cNvSpPr txBox="1"/>
          <p:nvPr/>
        </p:nvSpPr>
        <p:spPr>
          <a:xfrm>
            <a:off x="719150" y="1834625"/>
            <a:ext cx="8563200" cy="4629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000"/>
              <a:buFont typeface="Arial"/>
              <a:buNone/>
            </a:pPr>
            <a:endParaRPr sz="3000" b="1" i="0" u="none" strike="noStrike" cap="none">
              <a:solidFill>
                <a:srgbClr val="15161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1" i="0" u="none" strike="noStrike" cap="none">
              <a:solidFill>
                <a:srgbClr val="15161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3500" b="1" i="0" u="none" strike="noStrike" cap="none">
                <a:solidFill>
                  <a:srgbClr val="151616"/>
                </a:solidFill>
                <a:latin typeface="Calibri"/>
                <a:ea typeface="Calibri"/>
                <a:cs typeface="Calibri"/>
                <a:sym typeface="Calibri"/>
              </a:rPr>
              <a:t>Требования законодательства по антитеррористической защищенности в 2025 году. Как подготовиться к проверке?</a:t>
            </a:r>
            <a:endParaRPr sz="3500" b="1" i="0" u="none" strike="noStrike" cap="none">
              <a:solidFill>
                <a:srgbClr val="151616"/>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83"/>
        <p:cNvGrpSpPr/>
        <p:nvPr/>
      </p:nvGrpSpPr>
      <p:grpSpPr>
        <a:xfrm>
          <a:off x="0" y="0"/>
          <a:ext cx="0" cy="0"/>
          <a:chOff x="0" y="0"/>
          <a:chExt cx="0" cy="0"/>
        </a:xfrm>
      </p:grpSpPr>
      <p:sp>
        <p:nvSpPr>
          <p:cNvPr id="184" name="Google Shape;184;g32dbd3e34b4_0_207"/>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85" name="Google Shape;185;g32dbd3e34b4_0_207"/>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86" name="Google Shape;186;g32dbd3e34b4_0_207"/>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7" name="Google Shape;187;g32dbd3e34b4_0_207"/>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88" name="Google Shape;188;g32dbd3e34b4_0_207"/>
          <p:cNvGrpSpPr/>
          <p:nvPr/>
        </p:nvGrpSpPr>
        <p:grpSpPr>
          <a:xfrm>
            <a:off x="-64825" y="2566"/>
            <a:ext cx="10763364" cy="7598620"/>
            <a:chOff x="-64825" y="2566"/>
            <a:chExt cx="10763364" cy="7598620"/>
          </a:xfrm>
        </p:grpSpPr>
        <p:sp>
          <p:nvSpPr>
            <p:cNvPr id="189" name="Google Shape;189;g32dbd3e34b4_0_207"/>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90" name="Google Shape;190;g32dbd3e34b4_0_207"/>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91" name="Google Shape;191;g32dbd3e34b4_0_207"/>
          <p:cNvSpPr txBox="1"/>
          <p:nvPr/>
        </p:nvSpPr>
        <p:spPr>
          <a:xfrm>
            <a:off x="261575" y="1797250"/>
            <a:ext cx="4286400" cy="530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2" name="Google Shape;192;g32dbd3e34b4_0_207"/>
          <p:cNvSpPr txBox="1"/>
          <p:nvPr/>
        </p:nvSpPr>
        <p:spPr>
          <a:xfrm>
            <a:off x="797350" y="2575"/>
            <a:ext cx="9456300" cy="1151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Профессиональный стандарт</a:t>
            </a:r>
            <a:endParaRPr sz="4500" b="0" i="0" u="none" strike="noStrike" cap="none">
              <a:solidFill>
                <a:schemeClr val="dk1"/>
              </a:solidFill>
              <a:latin typeface="Calibri"/>
              <a:ea typeface="Calibri"/>
              <a:cs typeface="Calibri"/>
              <a:sym typeface="Calibri"/>
            </a:endParaRPr>
          </a:p>
        </p:txBody>
      </p:sp>
      <p:sp>
        <p:nvSpPr>
          <p:cNvPr id="193" name="Google Shape;193;g32dbd3e34b4_0_207"/>
          <p:cNvSpPr txBox="1"/>
          <p:nvPr/>
        </p:nvSpPr>
        <p:spPr>
          <a:xfrm>
            <a:off x="261575" y="1617125"/>
            <a:ext cx="5174100" cy="2185200"/>
          </a:xfrm>
          <a:prstGeom prst="rect">
            <a:avLst/>
          </a:prstGeom>
          <a:noFill/>
          <a:ln>
            <a:noFill/>
          </a:ln>
        </p:spPr>
        <p:txBody>
          <a:bodyPr spcFirstLastPara="1" wrap="square" lIns="91425" tIns="91425" rIns="91425" bIns="91425" anchor="t" anchorCtr="0">
            <a:noAutofit/>
          </a:bodyPr>
          <a:lstStyle/>
          <a:p>
            <a:pPr marL="0" marR="546100" lvl="0" indent="0" algn="just" rtl="0">
              <a:lnSpc>
                <a:spcPct val="115000"/>
              </a:lnSpc>
              <a:spcBef>
                <a:spcPts val="0"/>
              </a:spcBef>
              <a:spcAft>
                <a:spcPts val="0"/>
              </a:spcAft>
              <a:buClr>
                <a:schemeClr val="dk1"/>
              </a:buClr>
              <a:buSzPts val="1100"/>
              <a:buFont typeface="Arial"/>
              <a:buNone/>
            </a:pPr>
            <a:r>
              <a:rPr lang="en-US" sz="1200" b="0" i="0" u="none" strike="noStrike" cap="none">
                <a:solidFill>
                  <a:srgbClr val="000000"/>
                </a:solidFill>
                <a:highlight>
                  <a:srgbClr val="FFFFFF"/>
                </a:highlight>
                <a:latin typeface="Arial"/>
                <a:ea typeface="Arial"/>
                <a:cs typeface="Arial"/>
                <a:sym typeface="Arial"/>
              </a:rPr>
              <a:t>П</a:t>
            </a:r>
            <a:r>
              <a:rPr lang="en-US" sz="1200" b="0" i="0" u="sng" strike="noStrike" cap="none">
                <a:solidFill>
                  <a:srgbClr val="2C4B99"/>
                </a:solidFill>
                <a:highlight>
                  <a:srgbClr val="FFFFFF"/>
                </a:highlight>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рофессиональный стандарт "Специалист по обеспечению антитеррористической защищенности объекта (территории)"</a:t>
            </a:r>
            <a:r>
              <a:rPr lang="en-US" sz="1200" b="0" i="0" u="none" strike="noStrike" cap="none">
                <a:solidFill>
                  <a:srgbClr val="444444"/>
                </a:solidFill>
                <a:highlight>
                  <a:srgbClr val="FFFFFF"/>
                </a:highlight>
                <a:latin typeface="Arial"/>
                <a:ea typeface="Arial"/>
                <a:cs typeface="Arial"/>
                <a:sym typeface="Arial"/>
              </a:rPr>
              <a:t>. (вступил с 1 сентября 2023 г. и действует до 1 сентября 2029 г.)</a:t>
            </a:r>
            <a:r>
              <a:rPr lang="en-US" sz="1200" b="1" i="0" u="none" strike="noStrike" cap="none">
                <a:solidFill>
                  <a:srgbClr val="444444"/>
                </a:solidFill>
                <a:highlight>
                  <a:schemeClr val="lt1"/>
                </a:highlight>
                <a:latin typeface="Calibri"/>
                <a:ea typeface="Calibri"/>
                <a:cs typeface="Calibri"/>
                <a:sym typeface="Calibri"/>
              </a:rPr>
              <a:t>МИНИСТЕРСТВО ТРУДА И СОЦИАЛЬНОЙ ЗАЩИТЫ РОССИЙСКОЙ ФЕДЕРАЦИИ ПРИКАЗ от 27 апреля 2023 года N 374н</a:t>
            </a:r>
            <a:endParaRPr sz="1200" b="1" i="0" u="none" strike="noStrike" cap="none">
              <a:solidFill>
                <a:srgbClr val="444444"/>
              </a:solidFill>
              <a:highlight>
                <a:schemeClr val="lt1"/>
              </a:highlight>
              <a:latin typeface="Calibri"/>
              <a:ea typeface="Calibri"/>
              <a:cs typeface="Calibri"/>
              <a:sym typeface="Calibri"/>
            </a:endParaRPr>
          </a:p>
          <a:p>
            <a:pPr marL="0" marR="546100" lvl="0" indent="0" algn="just" rtl="0">
              <a:lnSpc>
                <a:spcPct val="115000"/>
              </a:lnSpc>
              <a:spcBef>
                <a:spcPts val="0"/>
              </a:spcBef>
              <a:spcAft>
                <a:spcPts val="0"/>
              </a:spcAft>
              <a:buClr>
                <a:schemeClr val="dk1"/>
              </a:buClr>
              <a:buSzPts val="1100"/>
              <a:buFont typeface="Arial"/>
              <a:buNone/>
            </a:pPr>
            <a:r>
              <a:rPr lang="en-US" sz="1200" b="0" i="0" u="none" strike="noStrike" cap="none">
                <a:solidFill>
                  <a:srgbClr val="444444"/>
                </a:solidFill>
                <a:highlight>
                  <a:schemeClr val="lt1"/>
                </a:highlight>
                <a:latin typeface="Arial"/>
                <a:ea typeface="Arial"/>
                <a:cs typeface="Arial"/>
                <a:sym typeface="Arial"/>
              </a:rPr>
              <a:t> (вступил с 1 сентября 2023 г. и действует до 1 сентября 2029 </a:t>
            </a:r>
            <a:endParaRPr sz="1200" b="0" i="0" u="none" strike="noStrike" cap="none">
              <a:solidFill>
                <a:srgbClr val="444444"/>
              </a:solidFill>
              <a:highlight>
                <a:srgbClr val="FFFFFF"/>
              </a:highlight>
              <a:latin typeface="Arial"/>
              <a:ea typeface="Arial"/>
              <a:cs typeface="Arial"/>
              <a:sym typeface="Arial"/>
            </a:endParaRPr>
          </a:p>
          <a:p>
            <a:pPr marL="0" marR="0" lvl="0" indent="0" algn="l" rtl="0">
              <a:lnSpc>
                <a:spcPct val="115000"/>
              </a:lnSpc>
              <a:spcBef>
                <a:spcPts val="1500"/>
              </a:spcBef>
              <a:spcAft>
                <a:spcPts val="0"/>
              </a:spcAft>
              <a:buClr>
                <a:schemeClr val="dk1"/>
              </a:buClr>
              <a:buSzPts val="1100"/>
              <a:buFont typeface="Arial"/>
              <a:buNone/>
            </a:pPr>
            <a:endParaRPr sz="1300" b="1" i="0" u="none" strike="noStrike" cap="none">
              <a:solidFill>
                <a:srgbClr val="1A0DAB"/>
              </a:solidFill>
              <a:highlight>
                <a:srgbClr val="FFFFFF"/>
              </a:highlight>
              <a:latin typeface="Calibri"/>
              <a:ea typeface="Calibri"/>
              <a:cs typeface="Calibri"/>
              <a:sym typeface="Calibri"/>
            </a:endParaRPr>
          </a:p>
          <a:p>
            <a:pPr marL="0" marR="0" lvl="0" indent="0" algn="l" rtl="0">
              <a:lnSpc>
                <a:spcPct val="100000"/>
              </a:lnSpc>
              <a:spcBef>
                <a:spcPts val="150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194" name="Google Shape;194;g32dbd3e34b4_0_207"/>
          <p:cNvSpPr txBox="1"/>
          <p:nvPr/>
        </p:nvSpPr>
        <p:spPr>
          <a:xfrm>
            <a:off x="8068875" y="648250"/>
            <a:ext cx="2623200" cy="8124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195" name="Google Shape;195;g32dbd3e34b4_0_207"/>
          <p:cNvPicPr preferRelativeResize="0"/>
          <p:nvPr/>
        </p:nvPicPr>
        <p:blipFill rotWithShape="1">
          <a:blip r:embed="rId4">
            <a:alphaModFix/>
          </a:blip>
          <a:srcRect/>
          <a:stretch/>
        </p:blipFill>
        <p:spPr>
          <a:xfrm>
            <a:off x="5482363" y="1573450"/>
            <a:ext cx="5229225" cy="5753100"/>
          </a:xfrm>
          <a:prstGeom prst="rect">
            <a:avLst/>
          </a:prstGeom>
          <a:noFill/>
          <a:ln>
            <a:noFill/>
          </a:ln>
        </p:spPr>
      </p:pic>
      <p:sp>
        <p:nvSpPr>
          <p:cNvPr id="196" name="Google Shape;196;g32dbd3e34b4_0_207"/>
          <p:cNvSpPr txBox="1"/>
          <p:nvPr/>
        </p:nvSpPr>
        <p:spPr>
          <a:xfrm>
            <a:off x="411400" y="3185300"/>
            <a:ext cx="4559100" cy="2154900"/>
          </a:xfrm>
          <a:prstGeom prst="rect">
            <a:avLst/>
          </a:prstGeom>
          <a:solidFill>
            <a:srgbClr val="0AA6F1">
              <a:alpha val="47450"/>
            </a:srgbClr>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Специалист по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Специалист по антитеррористической защищенности и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Специалист, ответственный за обеспечение антитеррористической</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защищенности</a:t>
            </a:r>
            <a:endParaRPr sz="1600" b="0" i="0" u="none" strike="noStrike" cap="none">
              <a:solidFill>
                <a:schemeClr val="dk1"/>
              </a:solidFill>
              <a:latin typeface="Calibri"/>
              <a:ea typeface="Calibri"/>
              <a:cs typeface="Calibri"/>
              <a:sym typeface="Calibri"/>
            </a:endParaRPr>
          </a:p>
        </p:txBody>
      </p:sp>
      <p:sp>
        <p:nvSpPr>
          <p:cNvPr id="197" name="Google Shape;197;g32dbd3e34b4_0_207"/>
          <p:cNvSpPr txBox="1"/>
          <p:nvPr/>
        </p:nvSpPr>
        <p:spPr>
          <a:xfrm>
            <a:off x="455675" y="5689850"/>
            <a:ext cx="4559100" cy="1500900"/>
          </a:xfrm>
          <a:prstGeom prst="rect">
            <a:avLst/>
          </a:prstGeom>
          <a:solidFill>
            <a:srgbClr val="00C21D">
              <a:alpha val="47450"/>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Должно быть профильное среднее профессиональное образование и повышение квалификации , если нет профильного то переподготовка и повышение квалификации </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01"/>
        <p:cNvGrpSpPr/>
        <p:nvPr/>
      </p:nvGrpSpPr>
      <p:grpSpPr>
        <a:xfrm>
          <a:off x="0" y="0"/>
          <a:ext cx="0" cy="0"/>
          <a:chOff x="0" y="0"/>
          <a:chExt cx="0" cy="0"/>
        </a:xfrm>
      </p:grpSpPr>
      <p:sp>
        <p:nvSpPr>
          <p:cNvPr id="202" name="Google Shape;202;g3362721efce_0_23"/>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03" name="Google Shape;203;g3362721efce_0_23"/>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04" name="Google Shape;204;g3362721efce_0_23"/>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05" name="Google Shape;205;g3362721efce_0_23"/>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06" name="Google Shape;206;g3362721efce_0_23"/>
          <p:cNvGrpSpPr/>
          <p:nvPr/>
        </p:nvGrpSpPr>
        <p:grpSpPr>
          <a:xfrm>
            <a:off x="-64825" y="2566"/>
            <a:ext cx="10763364" cy="7598620"/>
            <a:chOff x="-64825" y="2566"/>
            <a:chExt cx="10763364" cy="7598620"/>
          </a:xfrm>
        </p:grpSpPr>
        <p:sp>
          <p:nvSpPr>
            <p:cNvPr id="207" name="Google Shape;207;g3362721efce_0_23"/>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08" name="Google Shape;208;g3362721efce_0_23"/>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209" name="Google Shape;209;g3362721efce_0_23"/>
          <p:cNvSpPr txBox="1"/>
          <p:nvPr/>
        </p:nvSpPr>
        <p:spPr>
          <a:xfrm>
            <a:off x="261575" y="1797250"/>
            <a:ext cx="4286400" cy="530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0" name="Google Shape;210;g3362721efce_0_23"/>
          <p:cNvSpPr txBox="1"/>
          <p:nvPr/>
        </p:nvSpPr>
        <p:spPr>
          <a:xfrm>
            <a:off x="797350" y="2575"/>
            <a:ext cx="9456300" cy="1151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Профессиональный стандарт</a:t>
            </a:r>
            <a:endParaRPr sz="4500" b="0" i="0" u="none" strike="noStrike" cap="none">
              <a:solidFill>
                <a:schemeClr val="dk1"/>
              </a:solidFill>
              <a:latin typeface="Calibri"/>
              <a:ea typeface="Calibri"/>
              <a:cs typeface="Calibri"/>
              <a:sym typeface="Calibri"/>
            </a:endParaRPr>
          </a:p>
        </p:txBody>
      </p:sp>
      <p:sp>
        <p:nvSpPr>
          <p:cNvPr id="211" name="Google Shape;211;g3362721efce_0_23"/>
          <p:cNvSpPr txBox="1"/>
          <p:nvPr/>
        </p:nvSpPr>
        <p:spPr>
          <a:xfrm>
            <a:off x="195925" y="1550925"/>
            <a:ext cx="5361900" cy="2517900"/>
          </a:xfrm>
          <a:prstGeom prst="rect">
            <a:avLst/>
          </a:prstGeom>
          <a:noFill/>
          <a:ln>
            <a:noFill/>
          </a:ln>
        </p:spPr>
        <p:txBody>
          <a:bodyPr spcFirstLastPara="1" wrap="square" lIns="91425" tIns="91425" rIns="91425" bIns="91425" anchor="t" anchorCtr="0">
            <a:noAutofit/>
          </a:bodyPr>
          <a:lstStyle/>
          <a:p>
            <a:pPr marL="0" marR="546100" lvl="0" indent="0" algn="just" rtl="0">
              <a:lnSpc>
                <a:spcPct val="115000"/>
              </a:lnSpc>
              <a:spcBef>
                <a:spcPts val="0"/>
              </a:spcBef>
              <a:spcAft>
                <a:spcPts val="0"/>
              </a:spcAft>
              <a:buClr>
                <a:schemeClr val="dk1"/>
              </a:buClr>
              <a:buSzPts val="1100"/>
              <a:buFont typeface="Arial"/>
              <a:buNone/>
            </a:pPr>
            <a:r>
              <a:rPr lang="en-US" sz="1200" b="0" i="0" u="none" strike="noStrike" cap="none">
                <a:solidFill>
                  <a:srgbClr val="000000"/>
                </a:solidFill>
                <a:highlight>
                  <a:srgbClr val="FFFFFF"/>
                </a:highlight>
                <a:latin typeface="Arial"/>
                <a:ea typeface="Arial"/>
                <a:cs typeface="Arial"/>
                <a:sym typeface="Arial"/>
              </a:rPr>
              <a:t>П</a:t>
            </a:r>
            <a:r>
              <a:rPr lang="en-US" sz="1200" b="0" i="0" u="sng" strike="noStrike" cap="none">
                <a:solidFill>
                  <a:srgbClr val="2C4B99"/>
                </a:solidFill>
                <a:highlight>
                  <a:srgbClr val="FFFFFF"/>
                </a:highlight>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рофессиональный стандарт "Специалист по обеспечению антитеррористической защищенности объекта (территории)"</a:t>
            </a:r>
            <a:r>
              <a:rPr lang="en-US" sz="1200" b="0" i="0" u="none" strike="noStrike" cap="none">
                <a:solidFill>
                  <a:srgbClr val="444444"/>
                </a:solidFill>
                <a:highlight>
                  <a:srgbClr val="FFFFFF"/>
                </a:highlight>
                <a:latin typeface="Arial"/>
                <a:ea typeface="Arial"/>
                <a:cs typeface="Arial"/>
                <a:sym typeface="Arial"/>
              </a:rPr>
              <a:t>.</a:t>
            </a:r>
            <a:r>
              <a:rPr lang="en-US" sz="1200" b="1" i="0" u="none" strike="noStrike" cap="none">
                <a:solidFill>
                  <a:srgbClr val="444444"/>
                </a:solidFill>
                <a:highlight>
                  <a:srgbClr val="FFFFFF"/>
                </a:highlight>
                <a:latin typeface="Calibri"/>
                <a:ea typeface="Calibri"/>
                <a:cs typeface="Calibri"/>
                <a:sym typeface="Calibri"/>
              </a:rPr>
              <a:t>МИНИСТЕРСТВО ТРУДА И СОЦИАЛЬНОЙ ЗАЩИТЫ РОССИЙСКОЙ ФЕДЕРАЦИИ ПРИКАЗ от 27 апреля 2023 года N 374н</a:t>
            </a:r>
            <a:endParaRPr sz="1200" b="1" i="0" u="none" strike="noStrike" cap="none">
              <a:solidFill>
                <a:srgbClr val="444444"/>
              </a:solidFill>
              <a:highlight>
                <a:srgbClr val="FFFFFF"/>
              </a:highlight>
              <a:latin typeface="Calibri"/>
              <a:ea typeface="Calibri"/>
              <a:cs typeface="Calibri"/>
              <a:sym typeface="Calibri"/>
            </a:endParaRPr>
          </a:p>
          <a:p>
            <a:pPr marL="0" marR="546100" lvl="0" indent="0" algn="just" rtl="0">
              <a:lnSpc>
                <a:spcPct val="115000"/>
              </a:lnSpc>
              <a:spcBef>
                <a:spcPts val="0"/>
              </a:spcBef>
              <a:spcAft>
                <a:spcPts val="0"/>
              </a:spcAft>
              <a:buClr>
                <a:schemeClr val="dk1"/>
              </a:buClr>
              <a:buSzPts val="1100"/>
              <a:buFont typeface="Arial"/>
              <a:buNone/>
            </a:pPr>
            <a:r>
              <a:rPr lang="en-US" sz="1200" b="0" i="0" u="none" strike="noStrike" cap="none">
                <a:solidFill>
                  <a:srgbClr val="444444"/>
                </a:solidFill>
                <a:highlight>
                  <a:srgbClr val="FFFFFF"/>
                </a:highlight>
                <a:latin typeface="Arial"/>
                <a:ea typeface="Arial"/>
                <a:cs typeface="Arial"/>
                <a:sym typeface="Arial"/>
              </a:rPr>
              <a:t> (вступил с 1 сентября 2023 г. и действует до 1 сентября 2029 г.)</a:t>
            </a:r>
            <a:endParaRPr sz="1200" b="0" i="0" u="none" strike="noStrike" cap="none">
              <a:solidFill>
                <a:srgbClr val="444444"/>
              </a:solidFill>
              <a:highlight>
                <a:srgbClr val="FFFFFF"/>
              </a:highlight>
              <a:latin typeface="Arial"/>
              <a:ea typeface="Arial"/>
              <a:cs typeface="Arial"/>
              <a:sym typeface="Arial"/>
            </a:endParaRPr>
          </a:p>
          <a:p>
            <a:pPr marL="0" marR="0" lvl="0" indent="0" algn="l" rtl="0">
              <a:lnSpc>
                <a:spcPct val="115000"/>
              </a:lnSpc>
              <a:spcBef>
                <a:spcPts val="1500"/>
              </a:spcBef>
              <a:spcAft>
                <a:spcPts val="0"/>
              </a:spcAft>
              <a:buClr>
                <a:schemeClr val="dk1"/>
              </a:buClr>
              <a:buSzPts val="1100"/>
              <a:buFont typeface="Arial"/>
              <a:buNone/>
            </a:pPr>
            <a:endParaRPr sz="1300" b="1" i="0" u="none" strike="noStrike" cap="none">
              <a:solidFill>
                <a:srgbClr val="1A0DAB"/>
              </a:solidFill>
              <a:highlight>
                <a:srgbClr val="FFFFFF"/>
              </a:highlight>
              <a:latin typeface="Calibri"/>
              <a:ea typeface="Calibri"/>
              <a:cs typeface="Calibri"/>
              <a:sym typeface="Calibri"/>
            </a:endParaRPr>
          </a:p>
          <a:p>
            <a:pPr marL="0" marR="0" lvl="0" indent="0" algn="l" rtl="0">
              <a:lnSpc>
                <a:spcPct val="100000"/>
              </a:lnSpc>
              <a:spcBef>
                <a:spcPts val="150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12" name="Google Shape;212;g3362721efce_0_23"/>
          <p:cNvSpPr txBox="1"/>
          <p:nvPr/>
        </p:nvSpPr>
        <p:spPr>
          <a:xfrm>
            <a:off x="8075350" y="710000"/>
            <a:ext cx="2623200" cy="689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213" name="Google Shape;213;g3362721efce_0_23"/>
          <p:cNvPicPr preferRelativeResize="0"/>
          <p:nvPr/>
        </p:nvPicPr>
        <p:blipFill rotWithShape="1">
          <a:blip r:embed="rId4">
            <a:alphaModFix/>
          </a:blip>
          <a:srcRect/>
          <a:stretch/>
        </p:blipFill>
        <p:spPr>
          <a:xfrm>
            <a:off x="120475" y="2780625"/>
            <a:ext cx="4743450" cy="4362450"/>
          </a:xfrm>
          <a:prstGeom prst="rect">
            <a:avLst/>
          </a:prstGeom>
          <a:noFill/>
          <a:ln>
            <a:noFill/>
          </a:ln>
        </p:spPr>
      </p:pic>
      <p:sp>
        <p:nvSpPr>
          <p:cNvPr id="214" name="Google Shape;214;g3362721efce_0_23"/>
          <p:cNvSpPr txBox="1"/>
          <p:nvPr/>
        </p:nvSpPr>
        <p:spPr>
          <a:xfrm>
            <a:off x="5295075" y="1540225"/>
            <a:ext cx="5397000" cy="1360800"/>
          </a:xfrm>
          <a:prstGeom prst="rect">
            <a:avLst/>
          </a:prstGeom>
          <a:solidFill>
            <a:srgbClr val="0AA6F1">
              <a:alpha val="47450"/>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-Начальник отделения, службы безопасности</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-Руководитель структурного подразделения по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-Заместитель руководителя по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444444"/>
                </a:solidFill>
                <a:latin typeface="Calibri"/>
                <a:ea typeface="Calibri"/>
                <a:cs typeface="Calibri"/>
                <a:sym typeface="Calibri"/>
              </a:rPr>
              <a:t>-Руководитель объекта (территории)</a:t>
            </a:r>
            <a:endParaRPr sz="1600" b="0" i="0" u="none" strike="noStrike" cap="none">
              <a:solidFill>
                <a:schemeClr val="dk1"/>
              </a:solidFill>
              <a:latin typeface="Calibri"/>
              <a:ea typeface="Calibri"/>
              <a:cs typeface="Calibri"/>
              <a:sym typeface="Calibri"/>
            </a:endParaRPr>
          </a:p>
        </p:txBody>
      </p:sp>
      <p:pic>
        <p:nvPicPr>
          <p:cNvPr id="215" name="Google Shape;215;g3362721efce_0_23"/>
          <p:cNvPicPr preferRelativeResize="0"/>
          <p:nvPr/>
        </p:nvPicPr>
        <p:blipFill rotWithShape="1">
          <a:blip r:embed="rId5">
            <a:alphaModFix/>
          </a:blip>
          <a:srcRect/>
          <a:stretch/>
        </p:blipFill>
        <p:spPr>
          <a:xfrm>
            <a:off x="6410724" y="4110926"/>
            <a:ext cx="4186000" cy="3235022"/>
          </a:xfrm>
          <a:prstGeom prst="rect">
            <a:avLst/>
          </a:prstGeom>
          <a:noFill/>
          <a:ln>
            <a:noFill/>
          </a:ln>
        </p:spPr>
      </p:pic>
      <p:sp>
        <p:nvSpPr>
          <p:cNvPr id="216" name="Google Shape;216;g3362721efce_0_23"/>
          <p:cNvSpPr txBox="1"/>
          <p:nvPr/>
        </p:nvSpPr>
        <p:spPr>
          <a:xfrm>
            <a:off x="5295075" y="2901025"/>
            <a:ext cx="5301600" cy="1209900"/>
          </a:xfrm>
          <a:prstGeom prst="rect">
            <a:avLst/>
          </a:prstGeom>
          <a:solidFill>
            <a:srgbClr val="00C21D">
              <a:alpha val="47450"/>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Должно быть профильное высшее/среднее профессиональное образование и повышение квалификации , если нет профильного то переподготовка и повышение квалификации </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20"/>
        <p:cNvGrpSpPr/>
        <p:nvPr/>
      </p:nvGrpSpPr>
      <p:grpSpPr>
        <a:xfrm>
          <a:off x="0" y="0"/>
          <a:ext cx="0" cy="0"/>
          <a:chOff x="0" y="0"/>
          <a:chExt cx="0" cy="0"/>
        </a:xfrm>
      </p:grpSpPr>
      <p:sp>
        <p:nvSpPr>
          <p:cNvPr id="221" name="Google Shape;221;g33618207f02_0_19"/>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22" name="Google Shape;222;g33618207f02_0_19"/>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23" name="Google Shape;223;g33618207f02_0_19"/>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24" name="Google Shape;224;g33618207f02_0_19"/>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25" name="Google Shape;225;g33618207f02_0_19"/>
          <p:cNvGrpSpPr/>
          <p:nvPr/>
        </p:nvGrpSpPr>
        <p:grpSpPr>
          <a:xfrm>
            <a:off x="-64825" y="2566"/>
            <a:ext cx="10763364" cy="7598620"/>
            <a:chOff x="-64825" y="2566"/>
            <a:chExt cx="10763364" cy="7598620"/>
          </a:xfrm>
        </p:grpSpPr>
        <p:sp>
          <p:nvSpPr>
            <p:cNvPr id="226" name="Google Shape;226;g33618207f02_0_19"/>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27" name="Google Shape;227;g33618207f02_0_19"/>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228" name="Google Shape;228;g33618207f02_0_19"/>
          <p:cNvSpPr txBox="1"/>
          <p:nvPr/>
        </p:nvSpPr>
        <p:spPr>
          <a:xfrm>
            <a:off x="899075" y="2376950"/>
            <a:ext cx="80727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g33618207f02_0_19"/>
          <p:cNvSpPr txBox="1"/>
          <p:nvPr/>
        </p:nvSpPr>
        <p:spPr>
          <a:xfrm>
            <a:off x="389325" y="1996950"/>
            <a:ext cx="9296100" cy="4068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400" b="1" i="0" u="none" strike="noStrike" cap="none">
                <a:solidFill>
                  <a:srgbClr val="3B4256"/>
                </a:solidFill>
                <a:highlight>
                  <a:srgbClr val="FFFFFF"/>
                </a:highlight>
                <a:latin typeface="Arial"/>
                <a:ea typeface="Arial"/>
                <a:cs typeface="Arial"/>
                <a:sym typeface="Arial"/>
              </a:rPr>
              <a:t/>
            </a:r>
            <a:br>
              <a:rPr lang="en-US" sz="2400" b="1" i="0" u="none" strike="noStrike" cap="none">
                <a:solidFill>
                  <a:srgbClr val="3B4256"/>
                </a:solidFill>
                <a:highlight>
                  <a:srgbClr val="FFFFFF"/>
                </a:highlight>
                <a:latin typeface="Arial"/>
                <a:ea typeface="Arial"/>
                <a:cs typeface="Arial"/>
                <a:sym typeface="Arial"/>
              </a:rPr>
            </a:br>
            <a:endParaRPr sz="2400" b="1" i="0" u="none" strike="noStrike" cap="none">
              <a:solidFill>
                <a:srgbClr val="3B4256"/>
              </a:solidFill>
              <a:highlight>
                <a:srgbClr val="FFFFFF"/>
              </a:highlight>
              <a:latin typeface="Arial"/>
              <a:ea typeface="Arial"/>
              <a:cs typeface="Arial"/>
              <a:sym typeface="Arial"/>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g33618207f02_0_19"/>
          <p:cNvSpPr txBox="1"/>
          <p:nvPr/>
        </p:nvSpPr>
        <p:spPr>
          <a:xfrm>
            <a:off x="24100" y="0"/>
            <a:ext cx="10645200" cy="1467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Кому необходимо пройти переподготовку по АТЗ? </a:t>
            </a:r>
            <a:br>
              <a:rPr lang="en-US" sz="4500" b="0" i="0" u="none" strike="noStrike" cap="none">
                <a:solidFill>
                  <a:schemeClr val="dk1"/>
                </a:solidFill>
                <a:latin typeface="Calibri"/>
                <a:ea typeface="Calibri"/>
                <a:cs typeface="Calibri"/>
                <a:sym typeface="Calibri"/>
              </a:rPr>
            </a:br>
            <a:r>
              <a:rPr lang="en-US" sz="4500" b="0" i="0" u="none" strike="noStrike" cap="none">
                <a:solidFill>
                  <a:schemeClr val="dk1"/>
                </a:solidFill>
                <a:latin typeface="Calibri"/>
                <a:ea typeface="Calibri"/>
                <a:cs typeface="Calibri"/>
                <a:sym typeface="Calibri"/>
              </a:rPr>
              <a:t/>
            </a:r>
            <a:br>
              <a:rPr lang="en-US" sz="4500" b="0" i="0" u="none" strike="noStrike" cap="none">
                <a:solidFill>
                  <a:schemeClr val="dk1"/>
                </a:solidFill>
                <a:latin typeface="Calibri"/>
                <a:ea typeface="Calibri"/>
                <a:cs typeface="Calibri"/>
                <a:sym typeface="Calibri"/>
              </a:rPr>
            </a:br>
            <a:r>
              <a:rPr lang="en-US" sz="30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231" name="Google Shape;231;g33618207f02_0_19"/>
          <p:cNvSpPr txBox="1"/>
          <p:nvPr/>
        </p:nvSpPr>
        <p:spPr>
          <a:xfrm>
            <a:off x="0" y="1515000"/>
            <a:ext cx="7952100" cy="588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Переподготовку проходят если нет профильного среднего профессионального и высшего образования : </a:t>
            </a:r>
            <a:br>
              <a:rPr lang="en-US" sz="2000" b="0" i="0" u="none" strike="noStrike" cap="none">
                <a:solidFill>
                  <a:schemeClr val="dk2"/>
                </a:solidFill>
                <a:latin typeface="Calibri"/>
                <a:ea typeface="Calibri"/>
                <a:cs typeface="Calibri"/>
                <a:sym typeface="Calibri"/>
              </a:rPr>
            </a:b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-Специалист по безопасности</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a:t>
            </a:r>
            <a:r>
              <a:rPr lang="en-US" sz="1600" b="0" i="0" u="none" strike="noStrike" cap="none">
                <a:solidFill>
                  <a:srgbClr val="444444"/>
                </a:solidFill>
                <a:latin typeface="Calibri"/>
                <a:ea typeface="Calibri"/>
                <a:cs typeface="Calibri"/>
                <a:sym typeface="Calibri"/>
              </a:rPr>
              <a:t>Специалист по антитеррористической защищенности и безопасности</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a:t>
            </a:r>
            <a:r>
              <a:rPr lang="en-US" sz="1600" b="0" i="0" u="none" strike="noStrike" cap="none">
                <a:solidFill>
                  <a:srgbClr val="444444"/>
                </a:solidFill>
                <a:latin typeface="Calibri"/>
                <a:ea typeface="Calibri"/>
                <a:cs typeface="Calibri"/>
                <a:sym typeface="Calibri"/>
              </a:rPr>
              <a:t>Специалист, ответственный за обеспечение антитеррористической</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защищенности</a:t>
            </a:r>
            <a:br>
              <a:rPr lang="en-US" sz="1600" b="0" i="0" u="none" strike="noStrike" cap="none">
                <a:solidFill>
                  <a:srgbClr val="444444"/>
                </a:solidFill>
                <a:latin typeface="Calibri"/>
                <a:ea typeface="Calibri"/>
                <a:cs typeface="Calibri"/>
                <a:sym typeface="Calibri"/>
              </a:rPr>
            </a:br>
            <a:r>
              <a:rPr lang="en-US" sz="1600" b="0" i="0" u="none" strike="noStrike" cap="none">
                <a:solidFill>
                  <a:srgbClr val="444444"/>
                </a:solidFill>
                <a:latin typeface="Calibri"/>
                <a:ea typeface="Calibri"/>
                <a:cs typeface="Calibri"/>
                <a:sym typeface="Calibri"/>
              </a:rPr>
              <a:t>-Начальник отделения, службы безопасности</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-Руководитель структурного подразделения по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-Заместитель руководителя по безопасности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444444"/>
                </a:solidFill>
                <a:latin typeface="Calibri"/>
                <a:ea typeface="Calibri"/>
                <a:cs typeface="Calibri"/>
                <a:sym typeface="Calibri"/>
              </a:rPr>
              <a:t>-Руководитель объекта (территории)</a:t>
            </a:r>
            <a:endParaRPr sz="1600" b="0" i="0" u="none" strike="noStrike" cap="none">
              <a:solidFill>
                <a:srgbClr val="444444"/>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
            </a:r>
            <a:br>
              <a:rPr lang="en-US" sz="2000" b="0" i="0" u="none" strike="noStrike" cap="none">
                <a:solidFill>
                  <a:schemeClr val="dk2"/>
                </a:solidFill>
                <a:latin typeface="Calibri"/>
                <a:ea typeface="Calibri"/>
                <a:cs typeface="Calibri"/>
                <a:sym typeface="Calibri"/>
              </a:rPr>
            </a:br>
            <a:r>
              <a:rPr lang="en-US" sz="2000" b="0" i="0" u="none" strike="noStrike" cap="none">
                <a:solidFill>
                  <a:schemeClr val="dk2"/>
                </a:solidFill>
                <a:latin typeface="Calibri"/>
                <a:ea typeface="Calibri"/>
                <a:cs typeface="Calibri"/>
                <a:sym typeface="Calibri"/>
              </a:rPr>
              <a:t>ПРИМЕР</a:t>
            </a: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Должность: директор школы</a:t>
            </a: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Обучение:  Должность: специалист по</a:t>
            </a: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антитеррористической защищенности (бессрочно)</a:t>
            </a:r>
            <a:br>
              <a:rPr lang="en-US" sz="2000" b="0" i="0" u="none" strike="noStrike" cap="none">
                <a:solidFill>
                  <a:schemeClr val="dk2"/>
                </a:solidFill>
                <a:latin typeface="Calibri"/>
                <a:ea typeface="Calibri"/>
                <a:cs typeface="Calibri"/>
                <a:sym typeface="Calibri"/>
              </a:rPr>
            </a:b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2"/>
                </a:solidFill>
                <a:latin typeface="Calibri"/>
                <a:ea typeface="Calibri"/>
                <a:cs typeface="Calibri"/>
                <a:sym typeface="Calibri"/>
              </a:rPr>
              <a:t>Обучение: Переподготовка по антитеррору + Повышение квалификации 1 раз в 2 года </a:t>
            </a: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2" name="Google Shape;232;g33618207f02_0_19"/>
          <p:cNvSpPr txBox="1"/>
          <p:nvPr/>
        </p:nvSpPr>
        <p:spPr>
          <a:xfrm>
            <a:off x="7781501" y="5959000"/>
            <a:ext cx="2939700" cy="130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a:t>
            </a:r>
            <a:r>
              <a:rPr lang="en-US" sz="1800" b="0" i="0" u="none" strike="noStrike" cap="none">
                <a:solidFill>
                  <a:schemeClr val="dk1"/>
                </a:solidFill>
                <a:latin typeface="Calibri"/>
                <a:ea typeface="Calibri"/>
                <a:cs typeface="Calibri"/>
                <a:sym typeface="Calibri"/>
              </a:rPr>
              <a:t> К обучению допускаются лица, имеющие среднее профессиональное и (или) высшее образование</a:t>
            </a:r>
            <a:endParaRPr sz="1800" b="0" i="0" u="none" strike="noStrike" cap="none">
              <a:solidFill>
                <a:schemeClr val="dk1"/>
              </a:solidFill>
              <a:latin typeface="Calibri"/>
              <a:ea typeface="Calibri"/>
              <a:cs typeface="Calibri"/>
              <a:sym typeface="Calibri"/>
            </a:endParaRPr>
          </a:p>
        </p:txBody>
      </p:sp>
      <p:sp>
        <p:nvSpPr>
          <p:cNvPr id="233" name="Google Shape;233;g33618207f02_0_19"/>
          <p:cNvSpPr txBox="1"/>
          <p:nvPr/>
        </p:nvSpPr>
        <p:spPr>
          <a:xfrm>
            <a:off x="8046100" y="756275"/>
            <a:ext cx="2623200" cy="7116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234" name="Google Shape;234;g33618207f02_0_19"/>
          <p:cNvSpPr txBox="1"/>
          <p:nvPr/>
        </p:nvSpPr>
        <p:spPr>
          <a:xfrm>
            <a:off x="7362375" y="4127300"/>
            <a:ext cx="3358800" cy="155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Times New Roman"/>
                <a:ea typeface="Times New Roman"/>
                <a:cs typeface="Times New Roman"/>
                <a:sym typeface="Times New Roman"/>
              </a:rPr>
              <a:t>Управление деятельностью по обеспечению антитеррористической защищенности и безопасности объекта (территории),</a:t>
            </a:r>
            <a:endParaRPr sz="1200" b="1"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imes New Roman"/>
                <a:ea typeface="Times New Roman"/>
                <a:cs typeface="Times New Roman"/>
                <a:sym typeface="Times New Roman"/>
              </a:rPr>
              <a:t>квалификация - Специалист по обеспечению антитеррористической защищенности объекта (территории) 256 ч</a:t>
            </a:r>
            <a:endParaRPr sz="11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p:txBody>
      </p:sp>
      <p:pic>
        <p:nvPicPr>
          <p:cNvPr id="235" name="Google Shape;235;g33618207f02_0_19"/>
          <p:cNvPicPr preferRelativeResize="0"/>
          <p:nvPr/>
        </p:nvPicPr>
        <p:blipFill rotWithShape="1">
          <a:blip r:embed="rId3">
            <a:alphaModFix/>
          </a:blip>
          <a:srcRect/>
          <a:stretch/>
        </p:blipFill>
        <p:spPr>
          <a:xfrm>
            <a:off x="7123537" y="1693325"/>
            <a:ext cx="3358826" cy="23261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39"/>
        <p:cNvGrpSpPr/>
        <p:nvPr/>
      </p:nvGrpSpPr>
      <p:grpSpPr>
        <a:xfrm>
          <a:off x="0" y="0"/>
          <a:ext cx="0" cy="0"/>
          <a:chOff x="0" y="0"/>
          <a:chExt cx="0" cy="0"/>
        </a:xfrm>
      </p:grpSpPr>
      <p:sp>
        <p:nvSpPr>
          <p:cNvPr id="240" name="Google Shape;240;g32dbd3e34b4_0_113"/>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41" name="Google Shape;241;g32dbd3e34b4_0_113"/>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42" name="Google Shape;242;g32dbd3e34b4_0_113"/>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43" name="Google Shape;243;g32dbd3e34b4_0_113"/>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44" name="Google Shape;244;g32dbd3e34b4_0_113"/>
          <p:cNvGrpSpPr/>
          <p:nvPr/>
        </p:nvGrpSpPr>
        <p:grpSpPr>
          <a:xfrm>
            <a:off x="-64825" y="2566"/>
            <a:ext cx="10763364" cy="7598620"/>
            <a:chOff x="-64825" y="2566"/>
            <a:chExt cx="10763364" cy="7598620"/>
          </a:xfrm>
        </p:grpSpPr>
        <p:sp>
          <p:nvSpPr>
            <p:cNvPr id="245" name="Google Shape;245;g32dbd3e34b4_0_113"/>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46" name="Google Shape;246;g32dbd3e34b4_0_113"/>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247" name="Google Shape;247;g32dbd3e34b4_0_113"/>
          <p:cNvSpPr txBox="1"/>
          <p:nvPr/>
        </p:nvSpPr>
        <p:spPr>
          <a:xfrm>
            <a:off x="899075" y="2376950"/>
            <a:ext cx="80727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g32dbd3e34b4_0_113"/>
          <p:cNvSpPr txBox="1"/>
          <p:nvPr/>
        </p:nvSpPr>
        <p:spPr>
          <a:xfrm>
            <a:off x="389325" y="1996950"/>
            <a:ext cx="9296100" cy="4068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400" b="1" i="0" u="none" strike="noStrike" cap="none">
                <a:solidFill>
                  <a:srgbClr val="3B4256"/>
                </a:solidFill>
                <a:highlight>
                  <a:srgbClr val="FFFFFF"/>
                </a:highlight>
                <a:latin typeface="Arial"/>
                <a:ea typeface="Arial"/>
                <a:cs typeface="Arial"/>
                <a:sym typeface="Arial"/>
              </a:rPr>
              <a:t/>
            </a:r>
            <a:br>
              <a:rPr lang="en-US" sz="2400" b="1" i="0" u="none" strike="noStrike" cap="none">
                <a:solidFill>
                  <a:srgbClr val="3B4256"/>
                </a:solidFill>
                <a:highlight>
                  <a:srgbClr val="FFFFFF"/>
                </a:highlight>
                <a:latin typeface="Arial"/>
                <a:ea typeface="Arial"/>
                <a:cs typeface="Arial"/>
                <a:sym typeface="Arial"/>
              </a:rPr>
            </a:br>
            <a:endParaRPr sz="2400" b="1" i="0" u="none" strike="noStrike" cap="none">
              <a:solidFill>
                <a:srgbClr val="3B4256"/>
              </a:solidFill>
              <a:highlight>
                <a:srgbClr val="FFFFFF"/>
              </a:highlight>
              <a:latin typeface="Arial"/>
              <a:ea typeface="Arial"/>
              <a:cs typeface="Arial"/>
              <a:sym typeface="Arial"/>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g32dbd3e34b4_0_113"/>
          <p:cNvSpPr txBox="1"/>
          <p:nvPr/>
        </p:nvSpPr>
        <p:spPr>
          <a:xfrm>
            <a:off x="24100" y="0"/>
            <a:ext cx="10645200" cy="1467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Кому необходимо пройти повышение квалификации? </a:t>
            </a:r>
            <a:br>
              <a:rPr lang="en-US" sz="4500" b="0" i="0" u="none" strike="noStrike" cap="none">
                <a:solidFill>
                  <a:schemeClr val="dk1"/>
                </a:solidFill>
                <a:latin typeface="Calibri"/>
                <a:ea typeface="Calibri"/>
                <a:cs typeface="Calibri"/>
                <a:sym typeface="Calibri"/>
              </a:rPr>
            </a:br>
            <a:r>
              <a:rPr lang="en-US" sz="4500" b="0" i="0" u="none" strike="noStrike" cap="none">
                <a:solidFill>
                  <a:schemeClr val="dk1"/>
                </a:solidFill>
                <a:latin typeface="Calibri"/>
                <a:ea typeface="Calibri"/>
                <a:cs typeface="Calibri"/>
                <a:sym typeface="Calibri"/>
              </a:rPr>
              <a:t/>
            </a:r>
            <a:br>
              <a:rPr lang="en-US" sz="4500" b="0" i="0" u="none" strike="noStrike" cap="none">
                <a:solidFill>
                  <a:schemeClr val="dk1"/>
                </a:solidFill>
                <a:latin typeface="Calibri"/>
                <a:ea typeface="Calibri"/>
                <a:cs typeface="Calibri"/>
                <a:sym typeface="Calibri"/>
              </a:rPr>
            </a:br>
            <a:r>
              <a:rPr lang="en-US" sz="30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250" name="Google Shape;250;g32dbd3e34b4_0_113"/>
          <p:cNvSpPr txBox="1"/>
          <p:nvPr/>
        </p:nvSpPr>
        <p:spPr>
          <a:xfrm>
            <a:off x="24100" y="1553000"/>
            <a:ext cx="7952100" cy="588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800" b="1" i="0" u="none" strike="noStrike" cap="none">
                <a:solidFill>
                  <a:schemeClr val="dk2"/>
                </a:solidFill>
                <a:latin typeface="Calibri"/>
                <a:ea typeface="Calibri"/>
                <a:cs typeface="Calibri"/>
                <a:sym typeface="Calibri"/>
              </a:rPr>
              <a:t/>
            </a:r>
            <a:br>
              <a:rPr lang="en-US" sz="1800" b="1" i="0" u="none" strike="noStrike" cap="none">
                <a:solidFill>
                  <a:schemeClr val="dk2"/>
                </a:solidFill>
                <a:latin typeface="Calibri"/>
                <a:ea typeface="Calibri"/>
                <a:cs typeface="Calibri"/>
                <a:sym typeface="Calibri"/>
              </a:rPr>
            </a:br>
            <a:r>
              <a:rPr lang="en-US" sz="1600" b="1" i="0" u="none" strike="noStrike" cap="none">
                <a:solidFill>
                  <a:schemeClr val="dk1"/>
                </a:solidFill>
                <a:latin typeface="Calibri"/>
                <a:ea typeface="Calibri"/>
                <a:cs typeface="Calibri"/>
                <a:sym typeface="Calibri"/>
              </a:rPr>
              <a:t>Кого обучаем на повышение квалификации: “Осуществление мероприятий, направленных на обеспечение антитеррористической защищенности и безопасности объекта (территории) 72 ч” :</a:t>
            </a:r>
            <a:endParaRPr sz="1600" b="1"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2"/>
                </a:solidFill>
                <a:latin typeface="Calibri"/>
                <a:ea typeface="Calibri"/>
                <a:cs typeface="Calibri"/>
                <a:sym typeface="Calibri"/>
              </a:rPr>
              <a:t/>
            </a:r>
            <a:br>
              <a:rPr lang="en-US" sz="16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-руководителей;</a:t>
            </a:r>
            <a:endParaRPr sz="18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-должностных лиц, которые несут ответственность за АТЗ;</a:t>
            </a:r>
            <a:endParaRPr sz="18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-главных врачей и директоров образовательных учреждений;</a:t>
            </a:r>
            <a:endParaRPr sz="18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-сотрудников учреждений образования, назначенных следить за АТЗ;</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-ответственного за АТЗ (назначается приказом)</a:t>
            </a:r>
            <a:endParaRPr sz="18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2"/>
                </a:solidFill>
                <a:latin typeface="Calibri"/>
                <a:ea typeface="Calibri"/>
                <a:cs typeface="Calibri"/>
                <a:sym typeface="Calibri"/>
              </a:rPr>
              <a:t>-Специалист по безопасности</a:t>
            </a:r>
            <a:endParaRPr sz="16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2"/>
                </a:solidFill>
                <a:latin typeface="Calibri"/>
                <a:ea typeface="Calibri"/>
                <a:cs typeface="Calibri"/>
                <a:sym typeface="Calibri"/>
              </a:rPr>
              <a:t>-Специалист по антитеррористической защищенности и безопасности</a:t>
            </a:r>
            <a:br>
              <a:rPr lang="en-US" sz="1600" b="0" i="0" u="none" strike="noStrike" cap="none">
                <a:solidFill>
                  <a:schemeClr val="dk2"/>
                </a:solidFill>
                <a:latin typeface="Calibri"/>
                <a:ea typeface="Calibri"/>
                <a:cs typeface="Calibri"/>
                <a:sym typeface="Calibri"/>
              </a:rPr>
            </a:br>
            <a:r>
              <a:rPr lang="en-US" sz="1600" b="0" i="0" u="none" strike="noStrike" cap="none">
                <a:solidFill>
                  <a:schemeClr val="dk2"/>
                </a:solidFill>
                <a:latin typeface="Calibri"/>
                <a:ea typeface="Calibri"/>
                <a:cs typeface="Calibri"/>
                <a:sym typeface="Calibri"/>
              </a:rPr>
              <a:t>-Начальник отделения, службы безопасности</a:t>
            </a:r>
            <a:endParaRPr sz="16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2"/>
                </a:solidFill>
                <a:latin typeface="Calibri"/>
                <a:ea typeface="Calibri"/>
                <a:cs typeface="Calibri"/>
                <a:sym typeface="Calibri"/>
              </a:rPr>
              <a:t>-Руководитель структурного подразделения по безопасности</a:t>
            </a:r>
            <a:endParaRPr sz="16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2"/>
                </a:solidFill>
                <a:latin typeface="Calibri"/>
                <a:ea typeface="Calibri"/>
                <a:cs typeface="Calibri"/>
                <a:sym typeface="Calibri"/>
              </a:rPr>
              <a:t>-Заместитель руководителя по безопасности</a:t>
            </a:r>
            <a:endParaRPr sz="16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600" b="0" i="0" u="none" strike="noStrike" cap="none">
                <a:solidFill>
                  <a:schemeClr val="dk2"/>
                </a:solidFill>
                <a:latin typeface="Calibri"/>
                <a:ea typeface="Calibri"/>
                <a:cs typeface="Calibri"/>
                <a:sym typeface="Calibri"/>
              </a:rPr>
              <a:t/>
            </a:r>
            <a:br>
              <a:rPr lang="en-US" sz="1600" b="0" i="0" u="none" strike="noStrike" cap="none">
                <a:solidFill>
                  <a:schemeClr val="dk2"/>
                </a:solidFill>
                <a:latin typeface="Calibri"/>
                <a:ea typeface="Calibri"/>
                <a:cs typeface="Calibri"/>
                <a:sym typeface="Calibri"/>
              </a:rPr>
            </a:br>
            <a:r>
              <a:rPr lang="en-US" sz="1600" b="0" i="0" u="none" strike="noStrike" cap="none">
                <a:solidFill>
                  <a:schemeClr val="dk2"/>
                </a:solidFill>
                <a:latin typeface="Calibri"/>
                <a:ea typeface="Calibri"/>
                <a:cs typeface="Calibri"/>
                <a:sym typeface="Calibri"/>
              </a:rPr>
              <a:t/>
            </a:r>
            <a:br>
              <a:rPr lang="en-US" sz="1600" b="0" i="0" u="none" strike="noStrike" cap="none">
                <a:solidFill>
                  <a:schemeClr val="dk2"/>
                </a:solidFill>
                <a:latin typeface="Calibri"/>
                <a:ea typeface="Calibri"/>
                <a:cs typeface="Calibri"/>
                <a:sym typeface="Calibri"/>
              </a:rPr>
            </a:br>
            <a:endParaRPr sz="1600" b="0" i="0" u="none" strike="noStrike" cap="none">
              <a:solidFill>
                <a:schemeClr val="dk2"/>
              </a:solidFill>
              <a:latin typeface="Calibri"/>
              <a:ea typeface="Calibri"/>
              <a:cs typeface="Calibri"/>
              <a:sym typeface="Calibri"/>
            </a:endParaRPr>
          </a:p>
          <a:p>
            <a:pPr marL="0" marR="0" lvl="0" indent="0" algn="l" rtl="0">
              <a:lnSpc>
                <a:spcPct val="142000"/>
              </a:lnSpc>
              <a:spcBef>
                <a:spcPts val="0"/>
              </a:spcBef>
              <a:spcAft>
                <a:spcPts val="0"/>
              </a:spcAft>
              <a:buClr>
                <a:srgbClr val="000000"/>
              </a:buClr>
              <a:buSzPts val="1050"/>
              <a:buFont typeface="Arial"/>
              <a:buNone/>
            </a:pPr>
            <a:endParaRPr sz="105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g32dbd3e34b4_0_113"/>
          <p:cNvSpPr txBox="1"/>
          <p:nvPr/>
        </p:nvSpPr>
        <p:spPr>
          <a:xfrm>
            <a:off x="7829001" y="5078000"/>
            <a:ext cx="2939700" cy="130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a:t>
            </a:r>
            <a:r>
              <a:rPr lang="en-US" sz="1800" b="0" i="0" u="none" strike="noStrike" cap="none">
                <a:solidFill>
                  <a:schemeClr val="dk1"/>
                </a:solidFill>
                <a:latin typeface="Calibri"/>
                <a:ea typeface="Calibri"/>
                <a:cs typeface="Calibri"/>
                <a:sym typeface="Calibri"/>
              </a:rPr>
              <a:t> К обучению допускаются лица, имеющие среднее профессиональное и (или) высшее образование</a:t>
            </a:r>
            <a:endParaRPr sz="1800" b="0" i="0" u="none" strike="noStrike" cap="none">
              <a:solidFill>
                <a:schemeClr val="dk1"/>
              </a:solidFill>
              <a:latin typeface="Calibri"/>
              <a:ea typeface="Calibri"/>
              <a:cs typeface="Calibri"/>
              <a:sym typeface="Calibri"/>
            </a:endParaRPr>
          </a:p>
        </p:txBody>
      </p:sp>
      <p:sp>
        <p:nvSpPr>
          <p:cNvPr id="252" name="Google Shape;252;g32dbd3e34b4_0_113"/>
          <p:cNvSpPr txBox="1"/>
          <p:nvPr/>
        </p:nvSpPr>
        <p:spPr>
          <a:xfrm>
            <a:off x="7987250" y="648250"/>
            <a:ext cx="2623200" cy="8196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253" name="Google Shape;253;g32dbd3e34b4_0_113"/>
          <p:cNvSpPr txBox="1"/>
          <p:nvPr/>
        </p:nvSpPr>
        <p:spPr>
          <a:xfrm>
            <a:off x="7733950" y="1608175"/>
            <a:ext cx="2747700" cy="109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g32dbd3e34b4_0_113"/>
          <p:cNvSpPr txBox="1"/>
          <p:nvPr/>
        </p:nvSpPr>
        <p:spPr>
          <a:xfrm>
            <a:off x="7829000" y="4779875"/>
            <a:ext cx="2623200" cy="117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Calibri"/>
              <a:ea typeface="Calibri"/>
              <a:cs typeface="Calibri"/>
              <a:sym typeface="Calibri"/>
            </a:endParaRPr>
          </a:p>
        </p:txBody>
      </p:sp>
      <p:pic>
        <p:nvPicPr>
          <p:cNvPr id="255" name="Google Shape;255;g32dbd3e34b4_0_113"/>
          <p:cNvPicPr preferRelativeResize="0"/>
          <p:nvPr/>
        </p:nvPicPr>
        <p:blipFill rotWithShape="1">
          <a:blip r:embed="rId3">
            <a:alphaModFix/>
          </a:blip>
          <a:srcRect/>
          <a:stretch/>
        </p:blipFill>
        <p:spPr>
          <a:xfrm>
            <a:off x="7829000" y="2668235"/>
            <a:ext cx="2623200" cy="184047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59"/>
        <p:cNvGrpSpPr/>
        <p:nvPr/>
      </p:nvGrpSpPr>
      <p:grpSpPr>
        <a:xfrm>
          <a:off x="0" y="0"/>
          <a:ext cx="0" cy="0"/>
          <a:chOff x="0" y="0"/>
          <a:chExt cx="0" cy="0"/>
        </a:xfrm>
      </p:grpSpPr>
      <p:sp>
        <p:nvSpPr>
          <p:cNvPr id="260" name="Google Shape;260;g33629136236_0_20"/>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61" name="Google Shape;261;g33629136236_0_20"/>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62" name="Google Shape;262;g33629136236_0_20"/>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63" name="Google Shape;263;g33629136236_0_20"/>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64" name="Google Shape;264;g33629136236_0_20"/>
          <p:cNvGrpSpPr/>
          <p:nvPr/>
        </p:nvGrpSpPr>
        <p:grpSpPr>
          <a:xfrm>
            <a:off x="-64825" y="2566"/>
            <a:ext cx="10763364" cy="7598620"/>
            <a:chOff x="-64825" y="2566"/>
            <a:chExt cx="10763364" cy="7598620"/>
          </a:xfrm>
        </p:grpSpPr>
        <p:sp>
          <p:nvSpPr>
            <p:cNvPr id="265" name="Google Shape;265;g33629136236_0_20"/>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66" name="Google Shape;266;g33629136236_0_20"/>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267" name="Google Shape;267;g33629136236_0_20"/>
          <p:cNvSpPr txBox="1"/>
          <p:nvPr/>
        </p:nvSpPr>
        <p:spPr>
          <a:xfrm>
            <a:off x="899075" y="2376950"/>
            <a:ext cx="80727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g33629136236_0_20"/>
          <p:cNvSpPr txBox="1"/>
          <p:nvPr/>
        </p:nvSpPr>
        <p:spPr>
          <a:xfrm>
            <a:off x="389325" y="1996950"/>
            <a:ext cx="9296100" cy="4068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400" b="1" i="0" u="none" strike="noStrike" cap="none">
                <a:solidFill>
                  <a:srgbClr val="3B4256"/>
                </a:solidFill>
                <a:highlight>
                  <a:srgbClr val="FFFFFF"/>
                </a:highlight>
                <a:latin typeface="Arial"/>
                <a:ea typeface="Arial"/>
                <a:cs typeface="Arial"/>
                <a:sym typeface="Arial"/>
              </a:rPr>
              <a:t/>
            </a:r>
            <a:br>
              <a:rPr lang="en-US" sz="2400" b="1" i="0" u="none" strike="noStrike" cap="none">
                <a:solidFill>
                  <a:srgbClr val="3B4256"/>
                </a:solidFill>
                <a:highlight>
                  <a:srgbClr val="FFFFFF"/>
                </a:highlight>
                <a:latin typeface="Arial"/>
                <a:ea typeface="Arial"/>
                <a:cs typeface="Arial"/>
                <a:sym typeface="Arial"/>
              </a:rPr>
            </a:br>
            <a:endParaRPr sz="2400" b="1" i="0" u="none" strike="noStrike" cap="none">
              <a:solidFill>
                <a:srgbClr val="3B4256"/>
              </a:solidFill>
              <a:highlight>
                <a:srgbClr val="FFFFFF"/>
              </a:highlight>
              <a:latin typeface="Arial"/>
              <a:ea typeface="Arial"/>
              <a:cs typeface="Arial"/>
              <a:sym typeface="Arial"/>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g33629136236_0_20"/>
          <p:cNvSpPr txBox="1"/>
          <p:nvPr/>
        </p:nvSpPr>
        <p:spPr>
          <a:xfrm>
            <a:off x="24100" y="0"/>
            <a:ext cx="10645200" cy="1467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Кому необходимо пройти только  повышение квалификации? </a:t>
            </a:r>
            <a:br>
              <a:rPr lang="en-US" sz="4500" b="0" i="0" u="none" strike="noStrike" cap="none">
                <a:solidFill>
                  <a:schemeClr val="dk1"/>
                </a:solidFill>
                <a:latin typeface="Calibri"/>
                <a:ea typeface="Calibri"/>
                <a:cs typeface="Calibri"/>
                <a:sym typeface="Calibri"/>
              </a:rPr>
            </a:br>
            <a:r>
              <a:rPr lang="en-US" sz="4500" b="0" i="0" u="none" strike="noStrike" cap="none">
                <a:solidFill>
                  <a:schemeClr val="dk1"/>
                </a:solidFill>
                <a:latin typeface="Calibri"/>
                <a:ea typeface="Calibri"/>
                <a:cs typeface="Calibri"/>
                <a:sym typeface="Calibri"/>
              </a:rPr>
              <a:t/>
            </a:r>
            <a:br>
              <a:rPr lang="en-US" sz="4500" b="0" i="0" u="none" strike="noStrike" cap="none">
                <a:solidFill>
                  <a:schemeClr val="dk1"/>
                </a:solidFill>
                <a:latin typeface="Calibri"/>
                <a:ea typeface="Calibri"/>
                <a:cs typeface="Calibri"/>
                <a:sym typeface="Calibri"/>
              </a:rPr>
            </a:br>
            <a:r>
              <a:rPr lang="en-US" sz="30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270" name="Google Shape;270;g33629136236_0_20"/>
          <p:cNvSpPr txBox="1"/>
          <p:nvPr/>
        </p:nvSpPr>
        <p:spPr>
          <a:xfrm>
            <a:off x="24100" y="1553000"/>
            <a:ext cx="7952100" cy="588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600" b="1" i="0" u="none" strike="noStrike" cap="none">
                <a:solidFill>
                  <a:schemeClr val="dk2"/>
                </a:solidFill>
                <a:latin typeface="Calibri"/>
                <a:ea typeface="Calibri"/>
                <a:cs typeface="Calibri"/>
                <a:sym typeface="Calibri"/>
              </a:rPr>
              <a:t/>
            </a:r>
            <a:br>
              <a:rPr lang="en-US" sz="1600" b="1" i="0" u="none" strike="noStrike" cap="none">
                <a:solidFill>
                  <a:schemeClr val="dk2"/>
                </a:solidFill>
                <a:latin typeface="Calibri"/>
                <a:ea typeface="Calibri"/>
                <a:cs typeface="Calibri"/>
                <a:sym typeface="Calibri"/>
              </a:rPr>
            </a:br>
            <a:r>
              <a:rPr lang="en-US" sz="1600" b="1" i="0" u="none" strike="noStrike" cap="none">
                <a:solidFill>
                  <a:schemeClr val="dk1"/>
                </a:solidFill>
                <a:latin typeface="Calibri"/>
                <a:ea typeface="Calibri"/>
                <a:cs typeface="Calibri"/>
                <a:sym typeface="Calibri"/>
              </a:rPr>
              <a:t>Кого обучаем на повышение квалификации:</a:t>
            </a:r>
            <a:r>
              <a:rPr lang="en-US" sz="1600" b="1" i="0" u="none" strike="noStrike" cap="none">
                <a:solidFill>
                  <a:schemeClr val="dk2"/>
                </a:solidFill>
                <a:latin typeface="Calibri"/>
                <a:ea typeface="Calibri"/>
                <a:cs typeface="Calibri"/>
                <a:sym typeface="Calibri"/>
              </a:rPr>
              <a:t> “</a:t>
            </a:r>
            <a:r>
              <a:rPr lang="en-US" sz="1600" b="1" i="0" u="none" strike="noStrike" cap="none">
                <a:solidFill>
                  <a:schemeClr val="dk1"/>
                </a:solidFill>
                <a:latin typeface="Calibri"/>
                <a:ea typeface="Calibri"/>
                <a:cs typeface="Calibri"/>
                <a:sym typeface="Calibri"/>
              </a:rPr>
              <a:t>Реализация действий при угрозе совершения или совершений террористического акта на объекте (территории) 72 ч” </a:t>
            </a:r>
            <a:endParaRPr sz="1600" b="1"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-сотрудников, на которых лежит ответственность за решение задачи по части гражданской обороны и защиты населения, территорий от чрезвычайных ситуаций;</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-сотрудников охраны и безопасности (включая ЧОП)</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-дежурный персонал (администраторы, вахтеры, операторы видеонаблюдения) </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800" b="0" i="0" u="none" strike="noStrike" cap="none">
                <a:solidFill>
                  <a:schemeClr val="dk2"/>
                </a:solidFill>
                <a:latin typeface="Calibri"/>
                <a:ea typeface="Calibri"/>
                <a:cs typeface="Calibri"/>
                <a:sym typeface="Calibri"/>
              </a:rPr>
              <a:t/>
            </a:r>
            <a:br>
              <a:rPr lang="en-US" sz="1800" b="0" i="0" u="none" strike="noStrike" cap="none">
                <a:solidFill>
                  <a:schemeClr val="dk2"/>
                </a:solidFill>
                <a:latin typeface="Calibri"/>
                <a:ea typeface="Calibri"/>
                <a:cs typeface="Calibri"/>
                <a:sym typeface="Calibri"/>
              </a:rPr>
            </a:br>
            <a:r>
              <a:rPr lang="en-US" sz="1600" b="0" i="0" u="none" strike="noStrike" cap="none">
                <a:solidFill>
                  <a:schemeClr val="dk2"/>
                </a:solidFill>
                <a:latin typeface="Calibri"/>
                <a:ea typeface="Calibri"/>
                <a:cs typeface="Calibri"/>
                <a:sym typeface="Calibri"/>
              </a:rPr>
              <a:t/>
            </a:r>
            <a:br>
              <a:rPr lang="en-US" sz="1600" b="0" i="0" u="none" strike="noStrike" cap="none">
                <a:solidFill>
                  <a:schemeClr val="dk2"/>
                </a:solidFill>
                <a:latin typeface="Calibri"/>
                <a:ea typeface="Calibri"/>
                <a:cs typeface="Calibri"/>
                <a:sym typeface="Calibri"/>
              </a:rPr>
            </a:br>
            <a:r>
              <a:rPr lang="en-US" sz="1600" b="0" i="0" u="none" strike="noStrike" cap="none">
                <a:solidFill>
                  <a:schemeClr val="dk2"/>
                </a:solidFill>
                <a:latin typeface="Calibri"/>
                <a:ea typeface="Calibri"/>
                <a:cs typeface="Calibri"/>
                <a:sym typeface="Calibri"/>
              </a:rPr>
              <a:t/>
            </a:r>
            <a:br>
              <a:rPr lang="en-US" sz="1600" b="0" i="0" u="none" strike="noStrike" cap="none">
                <a:solidFill>
                  <a:schemeClr val="dk2"/>
                </a:solidFill>
                <a:latin typeface="Calibri"/>
                <a:ea typeface="Calibri"/>
                <a:cs typeface="Calibri"/>
                <a:sym typeface="Calibri"/>
              </a:rPr>
            </a:br>
            <a:endParaRPr sz="1600" b="0" i="0" u="none" strike="noStrike" cap="none">
              <a:solidFill>
                <a:schemeClr val="dk2"/>
              </a:solidFill>
              <a:latin typeface="Calibri"/>
              <a:ea typeface="Calibri"/>
              <a:cs typeface="Calibri"/>
              <a:sym typeface="Calibri"/>
            </a:endParaRPr>
          </a:p>
          <a:p>
            <a:pPr marL="0" marR="0" lvl="0" indent="0" algn="l" rtl="0">
              <a:lnSpc>
                <a:spcPct val="142000"/>
              </a:lnSpc>
              <a:spcBef>
                <a:spcPts val="0"/>
              </a:spcBef>
              <a:spcAft>
                <a:spcPts val="0"/>
              </a:spcAft>
              <a:buClr>
                <a:srgbClr val="000000"/>
              </a:buClr>
              <a:buSzPts val="1050"/>
              <a:buFont typeface="Arial"/>
              <a:buNone/>
            </a:pPr>
            <a:endParaRPr sz="105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g33629136236_0_20"/>
          <p:cNvSpPr txBox="1"/>
          <p:nvPr/>
        </p:nvSpPr>
        <p:spPr>
          <a:xfrm>
            <a:off x="7758851" y="4318275"/>
            <a:ext cx="2939700" cy="130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a:t>
            </a:r>
            <a:r>
              <a:rPr lang="en-US" sz="1800" b="0" i="0" u="none" strike="noStrike" cap="none">
                <a:solidFill>
                  <a:schemeClr val="dk1"/>
                </a:solidFill>
                <a:latin typeface="Calibri"/>
                <a:ea typeface="Calibri"/>
                <a:cs typeface="Calibri"/>
                <a:sym typeface="Calibri"/>
              </a:rPr>
              <a:t> К обучению допускаются лица, имеющие среднее профессиональное и (или) высшее образование</a:t>
            </a:r>
            <a:endParaRPr sz="1800" b="0" i="0" u="none" strike="noStrike" cap="none">
              <a:solidFill>
                <a:schemeClr val="dk1"/>
              </a:solidFill>
              <a:latin typeface="Calibri"/>
              <a:ea typeface="Calibri"/>
              <a:cs typeface="Calibri"/>
              <a:sym typeface="Calibri"/>
            </a:endParaRPr>
          </a:p>
        </p:txBody>
      </p:sp>
      <p:sp>
        <p:nvSpPr>
          <p:cNvPr id="272" name="Google Shape;272;g33629136236_0_20"/>
          <p:cNvSpPr txBox="1"/>
          <p:nvPr/>
        </p:nvSpPr>
        <p:spPr>
          <a:xfrm>
            <a:off x="8411950" y="624900"/>
            <a:ext cx="2286600" cy="8430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100">
                <a:solidFill>
                  <a:schemeClr val="dk1"/>
                </a:solidFill>
                <a:latin typeface="Calibri"/>
                <a:ea typeface="Calibri"/>
                <a:cs typeface="Calibri"/>
                <a:sym typeface="Calibri"/>
              </a:rPr>
              <a:t>НОЧУ ДПО «ПРОФЕССИОНАЛ»</a:t>
            </a:r>
            <a:endParaRPr sz="11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100">
                <a:solidFill>
                  <a:schemeClr val="dk1"/>
                </a:solidFill>
                <a:latin typeface="Calibri"/>
                <a:ea typeface="Calibri"/>
                <a:cs typeface="Calibri"/>
                <a:sym typeface="Calibri"/>
              </a:rPr>
              <a:t>Ваш менеджер Альбина</a:t>
            </a:r>
            <a:br>
              <a:rPr lang="en-US" sz="1100">
                <a:solidFill>
                  <a:schemeClr val="dk1"/>
                </a:solidFill>
                <a:latin typeface="Calibri"/>
                <a:ea typeface="Calibri"/>
                <a:cs typeface="Calibri"/>
                <a:sym typeface="Calibri"/>
              </a:rPr>
            </a:br>
            <a:r>
              <a:rPr lang="en-US" sz="1100">
                <a:solidFill>
                  <a:schemeClr val="dk1"/>
                </a:solidFill>
                <a:latin typeface="Calibri"/>
                <a:ea typeface="Calibri"/>
                <a:cs typeface="Calibri"/>
                <a:sym typeface="Calibri"/>
              </a:rPr>
              <a:t>тел: +7 (906) 102 76 58  </a:t>
            </a:r>
            <a:endParaRPr sz="11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100">
                <a:solidFill>
                  <a:schemeClr val="dk1"/>
                </a:solidFill>
                <a:latin typeface="Calibri"/>
                <a:ea typeface="Calibri"/>
                <a:cs typeface="Calibri"/>
                <a:sym typeface="Calibri"/>
              </a:rPr>
              <a:t>почта: 89061027658@mail.ru</a:t>
            </a:r>
            <a:endParaRPr sz="1100" b="0" i="0" u="none" strike="noStrike" cap="none">
              <a:solidFill>
                <a:schemeClr val="dk1"/>
              </a:solidFill>
              <a:latin typeface="Calibri"/>
              <a:ea typeface="Calibri"/>
              <a:cs typeface="Calibri"/>
              <a:sym typeface="Calibri"/>
            </a:endParaRPr>
          </a:p>
        </p:txBody>
      </p:sp>
      <p:sp>
        <p:nvSpPr>
          <p:cNvPr id="273" name="Google Shape;273;g33629136236_0_20"/>
          <p:cNvSpPr txBox="1"/>
          <p:nvPr/>
        </p:nvSpPr>
        <p:spPr>
          <a:xfrm>
            <a:off x="1201575" y="4572000"/>
            <a:ext cx="5544900" cy="18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Times New Roman"/>
              <a:ea typeface="Times New Roman"/>
              <a:cs typeface="Times New Roman"/>
              <a:sym typeface="Times New Roman"/>
            </a:endParaRPr>
          </a:p>
        </p:txBody>
      </p:sp>
      <p:sp>
        <p:nvSpPr>
          <p:cNvPr id="274" name="Google Shape;274;g33629136236_0_20"/>
          <p:cNvSpPr txBox="1"/>
          <p:nvPr/>
        </p:nvSpPr>
        <p:spPr>
          <a:xfrm>
            <a:off x="7829000" y="4779875"/>
            <a:ext cx="2623200" cy="117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Calibri"/>
              <a:ea typeface="Calibri"/>
              <a:cs typeface="Calibri"/>
              <a:sym typeface="Calibri"/>
            </a:endParaRPr>
          </a:p>
        </p:txBody>
      </p:sp>
      <p:pic>
        <p:nvPicPr>
          <p:cNvPr id="275" name="Google Shape;275;g33629136236_0_20"/>
          <p:cNvPicPr preferRelativeResize="0"/>
          <p:nvPr/>
        </p:nvPicPr>
        <p:blipFill rotWithShape="1">
          <a:blip r:embed="rId3">
            <a:alphaModFix/>
          </a:blip>
          <a:srcRect/>
          <a:stretch/>
        </p:blipFill>
        <p:spPr>
          <a:xfrm>
            <a:off x="7889150" y="2142060"/>
            <a:ext cx="2623200" cy="184047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79"/>
        <p:cNvGrpSpPr/>
        <p:nvPr/>
      </p:nvGrpSpPr>
      <p:grpSpPr>
        <a:xfrm>
          <a:off x="0" y="0"/>
          <a:ext cx="0" cy="0"/>
          <a:chOff x="0" y="0"/>
          <a:chExt cx="0" cy="0"/>
        </a:xfrm>
      </p:grpSpPr>
      <p:sp>
        <p:nvSpPr>
          <p:cNvPr id="280" name="Google Shape;280;g33618207f02_0_2"/>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81" name="Google Shape;281;g33618207f02_0_2"/>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82" name="Google Shape;282;g33618207f02_0_2"/>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3" name="Google Shape;283;g33618207f02_0_2"/>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84" name="Google Shape;284;g33618207f02_0_2"/>
          <p:cNvGrpSpPr/>
          <p:nvPr/>
        </p:nvGrpSpPr>
        <p:grpSpPr>
          <a:xfrm>
            <a:off x="-64825" y="2566"/>
            <a:ext cx="10763364" cy="7598620"/>
            <a:chOff x="-64825" y="2566"/>
            <a:chExt cx="10763364" cy="7598620"/>
          </a:xfrm>
        </p:grpSpPr>
        <p:sp>
          <p:nvSpPr>
            <p:cNvPr id="285" name="Google Shape;285;g33618207f02_0_2"/>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6" name="Google Shape;286;g33618207f02_0_2"/>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287" name="Google Shape;287;g33618207f02_0_2"/>
          <p:cNvSpPr txBox="1"/>
          <p:nvPr/>
        </p:nvSpPr>
        <p:spPr>
          <a:xfrm>
            <a:off x="60325" y="1498425"/>
            <a:ext cx="10576200" cy="541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 Разработка инструкций по антитеррористической защищенности для сотрудников.</a:t>
            </a: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 Проведение тренировок и учений по антитеррористической защищенности объекта</a:t>
            </a: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 Составление планов проведения мероприятий по антитеррористической защищенности.  </a:t>
            </a:r>
            <a:br>
              <a:rPr lang="en-US" sz="2000" b="0" i="0" u="none" strike="noStrike" cap="none">
                <a:solidFill>
                  <a:srgbClr val="000000"/>
                </a:solidFill>
                <a:latin typeface="Calibri"/>
                <a:ea typeface="Calibri"/>
                <a:cs typeface="Calibri"/>
                <a:sym typeface="Calibri"/>
              </a:rPr>
            </a:b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Формирование у сотрудников осознания важности соблюдения мер безопасности и повышения бдительности - ключевая задача для любой организации. Вот несколько стратегий, которые могут помочь в этом процессе:</a:t>
            </a:r>
            <a:br>
              <a:rPr lang="en-US" sz="2000" b="0" i="0" u="none" strike="noStrike" cap="none">
                <a:solidFill>
                  <a:srgbClr val="000000"/>
                </a:solidFill>
                <a:latin typeface="Calibri"/>
                <a:ea typeface="Calibri"/>
                <a:cs typeface="Calibri"/>
                <a:sym typeface="Calibri"/>
              </a:rPr>
            </a:b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Информирование о последствиях:</a:t>
            </a:r>
            <a:r>
              <a:rPr lang="en-US" sz="2000" b="0" i="0" u="none" strike="noStrike" cap="none">
                <a:solidFill>
                  <a:srgbClr val="000000"/>
                </a:solidFill>
                <a:latin typeface="Calibri"/>
                <a:ea typeface="Calibri"/>
                <a:cs typeface="Calibri"/>
                <a:sym typeface="Calibri"/>
              </a:rPr>
              <a:t> Расскажите о реальных примерах инцидентов, произошедших в вашей или других организациях, чтобы подчеркнуть важность соблюдения мер безопасности.</a:t>
            </a: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Регулярные напоминания: </a:t>
            </a:r>
            <a:r>
              <a:rPr lang="en-US" sz="2000" b="0" i="0" u="none" strike="noStrike" cap="none">
                <a:solidFill>
                  <a:srgbClr val="000000"/>
                </a:solidFill>
                <a:latin typeface="Calibri"/>
                <a:ea typeface="Calibri"/>
                <a:cs typeface="Calibri"/>
                <a:sym typeface="Calibri"/>
              </a:rPr>
              <a:t>Используйте внутренние коммуникационные каналы (например, рассылки, плакаты, видеоролики) для регулярного напоминания о правилах безопасности.</a:t>
            </a: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Личный пример:</a:t>
            </a:r>
            <a:r>
              <a:rPr lang="en-US" sz="2000" b="0" i="0" u="none" strike="noStrike" cap="none">
                <a:solidFill>
                  <a:srgbClr val="000000"/>
                </a:solidFill>
                <a:latin typeface="Calibri"/>
                <a:ea typeface="Calibri"/>
                <a:cs typeface="Calibri"/>
                <a:sym typeface="Calibri"/>
              </a:rPr>
              <a:t> Руководство должно подавать пример, демонстрируя важность соблюдения мер безопасности в своей повседневной работе.</a:t>
            </a:r>
            <a:endParaRPr sz="20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p:txBody>
      </p:sp>
      <p:sp>
        <p:nvSpPr>
          <p:cNvPr id="288" name="Google Shape;288;g33618207f02_0_2"/>
          <p:cNvSpPr txBox="1"/>
          <p:nvPr/>
        </p:nvSpPr>
        <p:spPr>
          <a:xfrm>
            <a:off x="158925" y="153725"/>
            <a:ext cx="10477500" cy="110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dk1"/>
              </a:solidFill>
              <a:latin typeface="Calibri"/>
              <a:ea typeface="Calibri"/>
              <a:cs typeface="Calibri"/>
              <a:sym typeface="Calibri"/>
            </a:endParaRPr>
          </a:p>
        </p:txBody>
      </p:sp>
      <p:sp>
        <p:nvSpPr>
          <p:cNvPr id="289" name="Google Shape;289;g33618207f02_0_2"/>
          <p:cNvSpPr txBox="1"/>
          <p:nvPr/>
        </p:nvSpPr>
        <p:spPr>
          <a:xfrm>
            <a:off x="8013225" y="60252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290" name="Google Shape;290;g33618207f02_0_2"/>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Обучение персонала </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294"/>
        <p:cNvGrpSpPr/>
        <p:nvPr/>
      </p:nvGrpSpPr>
      <p:grpSpPr>
        <a:xfrm>
          <a:off x="0" y="0"/>
          <a:ext cx="0" cy="0"/>
          <a:chOff x="0" y="0"/>
          <a:chExt cx="0" cy="0"/>
        </a:xfrm>
      </p:grpSpPr>
      <p:sp>
        <p:nvSpPr>
          <p:cNvPr id="295" name="Google Shape;295;g32dbd3e34b4_0_19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296" name="Google Shape;296;g32dbd3e34b4_0_19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297" name="Google Shape;297;g32dbd3e34b4_0_19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8" name="Google Shape;298;g32dbd3e34b4_0_19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299" name="Google Shape;299;g32dbd3e34b4_0_195"/>
          <p:cNvGrpSpPr/>
          <p:nvPr/>
        </p:nvGrpSpPr>
        <p:grpSpPr>
          <a:xfrm>
            <a:off x="-917500" y="-36678"/>
            <a:ext cx="11583531" cy="7617414"/>
            <a:chOff x="-64825" y="-16228"/>
            <a:chExt cx="11583531" cy="7617414"/>
          </a:xfrm>
        </p:grpSpPr>
        <p:sp>
          <p:nvSpPr>
            <p:cNvPr id="300" name="Google Shape;300;g32dbd3e34b4_0_195"/>
            <p:cNvSpPr/>
            <p:nvPr/>
          </p:nvSpPr>
          <p:spPr>
            <a:xfrm>
              <a:off x="880037" y="-16228"/>
              <a:ext cx="10638669" cy="1060410"/>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1" name="Google Shape;301;g32dbd3e34b4_0_19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02" name="Google Shape;302;g32dbd3e34b4_0_195"/>
          <p:cNvSpPr txBox="1"/>
          <p:nvPr/>
        </p:nvSpPr>
        <p:spPr>
          <a:xfrm>
            <a:off x="56450" y="1043200"/>
            <a:ext cx="10693500" cy="6046800"/>
          </a:xfrm>
          <a:prstGeom prst="rect">
            <a:avLst/>
          </a:prstGeom>
          <a:noFill/>
          <a:ln>
            <a:noFill/>
          </a:ln>
        </p:spPr>
        <p:txBody>
          <a:bodyPr spcFirstLastPara="1" wrap="square" lIns="91425" tIns="91425" rIns="91425" bIns="91425" anchor="t" anchorCtr="0">
            <a:noAutofit/>
          </a:bodyPr>
          <a:lstStyle/>
          <a:p>
            <a:pPr marL="0" marR="0" lvl="0" indent="0" algn="l" rtl="0">
              <a:lnSpc>
                <a:spcPct val="144444"/>
              </a:lnSpc>
              <a:spcBef>
                <a:spcPts val="2400"/>
              </a:spcBef>
              <a:spcAft>
                <a:spcPts val="0"/>
              </a:spcAft>
              <a:buClr>
                <a:schemeClr val="dk1"/>
              </a:buClr>
              <a:buSzPts val="1100"/>
              <a:buFont typeface="Arial"/>
              <a:buNone/>
            </a:pPr>
            <a:endParaRPr sz="1200" b="0" i="0" u="none" strike="noStrike" cap="none">
              <a:solidFill>
                <a:srgbClr val="475563"/>
              </a:solidFill>
              <a:highlight>
                <a:srgbClr val="FDFDFD"/>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303" name="Google Shape;303;g32dbd3e34b4_0_195"/>
          <p:cNvSpPr txBox="1"/>
          <p:nvPr/>
        </p:nvSpPr>
        <p:spPr>
          <a:xfrm>
            <a:off x="56450" y="85675"/>
            <a:ext cx="8933100" cy="81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Виды  инструктажей</a:t>
            </a:r>
            <a:endParaRPr sz="3500" b="0" i="0" u="none" strike="noStrike" cap="none">
              <a:solidFill>
                <a:schemeClr val="dk1"/>
              </a:solidFill>
              <a:latin typeface="Calibri"/>
              <a:ea typeface="Calibri"/>
              <a:cs typeface="Calibri"/>
              <a:sym typeface="Calibri"/>
            </a:endParaRPr>
          </a:p>
        </p:txBody>
      </p:sp>
      <p:sp>
        <p:nvSpPr>
          <p:cNvPr id="304" name="Google Shape;304;g32dbd3e34b4_0_195"/>
          <p:cNvSpPr txBox="1"/>
          <p:nvPr/>
        </p:nvSpPr>
        <p:spPr>
          <a:xfrm>
            <a:off x="8070200" y="85675"/>
            <a:ext cx="2623200" cy="9123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graphicFrame>
        <p:nvGraphicFramePr>
          <p:cNvPr id="305" name="Google Shape;305;g32dbd3e34b4_0_195"/>
          <p:cNvGraphicFramePr/>
          <p:nvPr/>
        </p:nvGraphicFramePr>
        <p:xfrm>
          <a:off x="19188" y="997988"/>
          <a:ext cx="3000000" cy="3000000"/>
        </p:xfrm>
        <a:graphic>
          <a:graphicData uri="http://schemas.openxmlformats.org/drawingml/2006/table">
            <a:tbl>
              <a:tblPr>
                <a:noFill/>
                <a:tableStyleId>{15952D7D-DF70-487C-9655-6EAECD7B31C1}</a:tableStyleId>
              </a:tblPr>
              <a:tblGrid>
                <a:gridCol w="1523625"/>
                <a:gridCol w="2464225"/>
                <a:gridCol w="1932175"/>
                <a:gridCol w="4734975"/>
              </a:tblGrid>
              <a:tr h="452675">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Вид инструктажа</a:t>
                      </a:r>
                      <a:endParaRPr sz="1150" b="1" u="none" strike="noStrike" cap="none">
                        <a:solidFill>
                          <a:schemeClr val="dk1"/>
                        </a:solidFill>
                        <a:latin typeface="Calibri"/>
                        <a:ea typeface="Calibri"/>
                        <a:cs typeface="Calibri"/>
                        <a:sym typeface="Calibri"/>
                      </a:endParaRPr>
                    </a:p>
                  </a:txBody>
                  <a:tcPr marL="91425"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Для кого проводится</a:t>
                      </a:r>
                      <a:endParaRPr sz="1150" b="1" u="none" strike="noStrike" cap="none">
                        <a:solidFill>
                          <a:schemeClr val="dk1"/>
                        </a:solidFill>
                        <a:latin typeface="Calibri"/>
                        <a:ea typeface="Calibri"/>
                        <a:cs typeface="Calibri"/>
                        <a:sym typeface="Calibri"/>
                      </a:endParaRPr>
                    </a:p>
                  </a:txBody>
                  <a:tcPr marL="95250"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Когда проводится</a:t>
                      </a:r>
                      <a:endParaRPr sz="1150" b="1" u="none" strike="noStrike" cap="none">
                        <a:solidFill>
                          <a:schemeClr val="dk1"/>
                        </a:solidFill>
                        <a:latin typeface="Calibri"/>
                        <a:ea typeface="Calibri"/>
                        <a:cs typeface="Calibri"/>
                        <a:sym typeface="Calibri"/>
                      </a:endParaRPr>
                    </a:p>
                  </a:txBody>
                  <a:tcPr marL="95250"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Основные темы</a:t>
                      </a:r>
                      <a:endParaRPr sz="1150" b="1" u="none" strike="noStrike" cap="none">
                        <a:solidFill>
                          <a:schemeClr val="dk1"/>
                        </a:solidFill>
                        <a:latin typeface="Calibri"/>
                        <a:ea typeface="Calibri"/>
                        <a:cs typeface="Calibri"/>
                        <a:sym typeface="Calibri"/>
                      </a:endParaRPr>
                    </a:p>
                  </a:txBody>
                  <a:tcPr marL="95250" marR="95250" marT="95250" marB="95250">
                    <a:lnB w="11425" cap="flat" cmpd="sng">
                      <a:solidFill>
                        <a:srgbClr val="BBBBBB"/>
                      </a:solidFill>
                      <a:prstDash val="solid"/>
                      <a:round/>
                      <a:headEnd type="none" w="sm" len="sm"/>
                      <a:tailEnd type="none" w="sm" len="sm"/>
                    </a:lnB>
                  </a:tcPr>
                </a:tc>
              </a:tr>
              <a:tr h="12021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Вводный</a:t>
                      </a:r>
                      <a:endParaRPr sz="1150" b="1" u="none" strike="noStrike" cap="none">
                        <a:solidFill>
                          <a:schemeClr val="dk1"/>
                        </a:solidFill>
                        <a:latin typeface="Calibri"/>
                        <a:ea typeface="Calibri"/>
                        <a:cs typeface="Calibri"/>
                        <a:sym typeface="Calibri"/>
                      </a:endParaRPr>
                    </a:p>
                  </a:txBody>
                  <a:tcPr marL="91425"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Все новые сотрудники, включая временный персонал</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При трудоустройстве</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Основные понятия (терроризм, угрозы)</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Действия при ЧС</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Контакты экстренных служб</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r>
              <a:tr h="11926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Первичный</a:t>
                      </a:r>
                      <a:endParaRPr sz="1150" b="1"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Сотрудники перед допуском к работе</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После вводного, до начала работы</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Специфика угроз на объекте</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Проверка помещений</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Работа с СКУД и видеонаблюдением</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r h="882025">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Повторный</a:t>
                      </a:r>
                      <a:endParaRPr sz="1150" b="1"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Весь персонал</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Ежегодно (или чаще по нормативам)</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Актуализация знаний</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Разбор реальных случаев</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Изменения в законодательстве</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r h="8838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Внеплановый</a:t>
                      </a:r>
                      <a:endParaRPr sz="1150" b="1"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Отдельные сотрудники или весь коллектив</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После терактов</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При ЧС</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По предписанию</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Новые угрозы</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Корректировка действий (например, усиление досмотра)</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r h="105490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chemeClr val="dk1"/>
                          </a:solidFill>
                          <a:latin typeface="Calibri"/>
                          <a:ea typeface="Calibri"/>
                          <a:cs typeface="Calibri"/>
                          <a:sym typeface="Calibri"/>
                        </a:rPr>
                        <a:t>Целевой</a:t>
                      </a:r>
                      <a:endParaRPr sz="1150" b="1"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Персонал перед массовыми мероприятиями</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Выездные сотрудники</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Перед событием или командировкой</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Действия в crowd-зонах</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Эвакуация при скоплении людей</a:t>
                      </a:r>
                      <a:endParaRPr sz="1150" u="none" strike="noStrike" cap="none">
                        <a:solidFill>
                          <a:schemeClr val="dk1"/>
                        </a:solidFill>
                        <a:latin typeface="Calibri"/>
                        <a:ea typeface="Calibri"/>
                        <a:cs typeface="Calibri"/>
                        <a:sym typeface="Calibri"/>
                      </a:endParaRPr>
                    </a:p>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chemeClr val="dk1"/>
                          </a:solidFill>
                          <a:latin typeface="Calibri"/>
                          <a:ea typeface="Calibri"/>
                          <a:cs typeface="Calibri"/>
                          <a:sym typeface="Calibri"/>
                        </a:rPr>
                        <a:t>- Поведение в зонах риска</a:t>
                      </a:r>
                      <a:endParaRPr sz="115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bl>
          </a:graphicData>
        </a:graphic>
      </p:graphicFrame>
      <p:sp>
        <p:nvSpPr>
          <p:cNvPr id="306" name="Google Shape;306;g32dbd3e34b4_0_195"/>
          <p:cNvSpPr txBox="1"/>
          <p:nvPr/>
        </p:nvSpPr>
        <p:spPr>
          <a:xfrm>
            <a:off x="38225" y="6795575"/>
            <a:ext cx="10655100" cy="494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000"/>
              </a:spcBef>
              <a:spcAft>
                <a:spcPts val="0"/>
              </a:spcAft>
              <a:buClr>
                <a:srgbClr val="000000"/>
              </a:buClr>
              <a:buSzPts val="1200"/>
              <a:buFont typeface="Arial"/>
              <a:buNone/>
            </a:pPr>
            <a:r>
              <a:rPr lang="en-US" sz="1200" b="0" i="0" u="none" strike="noStrike" cap="none">
                <a:solidFill>
                  <a:schemeClr val="dk1"/>
                </a:solidFill>
                <a:latin typeface="Roboto"/>
                <a:ea typeface="Roboto"/>
                <a:cs typeface="Roboto"/>
                <a:sym typeface="Roboto"/>
              </a:rPr>
              <a:t> Все инструктажи регистрируются в журнале с подписями. Программы согласуются с МВД, Росгвардией и НАК. </a:t>
            </a:r>
            <a:r>
              <a:rPr lang="en-US" sz="1200" b="1" i="0" u="none" strike="noStrike" cap="none">
                <a:solidFill>
                  <a:schemeClr val="dk1"/>
                </a:solidFill>
                <a:latin typeface="Roboto"/>
                <a:ea typeface="Roboto"/>
                <a:cs typeface="Roboto"/>
                <a:sym typeface="Roboto"/>
              </a:rPr>
              <a:t>Ответственный</a:t>
            </a:r>
            <a:r>
              <a:rPr lang="en-US" sz="1200" b="0" i="0" u="none" strike="noStrike" cap="none">
                <a:solidFill>
                  <a:schemeClr val="dk1"/>
                </a:solidFill>
                <a:latin typeface="Roboto"/>
                <a:ea typeface="Roboto"/>
                <a:cs typeface="Roboto"/>
                <a:sym typeface="Roboto"/>
              </a:rPr>
              <a:t>: Лицо, назначенное приказом по организации.</a:t>
            </a:r>
            <a:endParaRPr sz="1200" b="0" i="0" u="none" strike="noStrike" cap="none">
              <a:solidFill>
                <a:schemeClr val="dk1"/>
              </a:solidFill>
              <a:latin typeface="Roboto"/>
              <a:ea typeface="Roboto"/>
              <a:cs typeface="Roboto"/>
              <a:sym typeface="Roboto"/>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310"/>
        <p:cNvGrpSpPr/>
        <p:nvPr/>
      </p:nvGrpSpPr>
      <p:grpSpPr>
        <a:xfrm>
          <a:off x="0" y="0"/>
          <a:ext cx="0" cy="0"/>
          <a:chOff x="0" y="0"/>
          <a:chExt cx="0" cy="0"/>
        </a:xfrm>
      </p:grpSpPr>
      <p:sp>
        <p:nvSpPr>
          <p:cNvPr id="311" name="Google Shape;311;g3362fa54c4e_0_3"/>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12" name="Google Shape;312;g3362fa54c4e_0_3"/>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13" name="Google Shape;313;g3362fa54c4e_0_3"/>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4" name="Google Shape;314;g3362fa54c4e_0_3"/>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15" name="Google Shape;315;g3362fa54c4e_0_3"/>
          <p:cNvGrpSpPr/>
          <p:nvPr/>
        </p:nvGrpSpPr>
        <p:grpSpPr>
          <a:xfrm>
            <a:off x="-917500" y="-36678"/>
            <a:ext cx="11583531" cy="7617414"/>
            <a:chOff x="-64825" y="-16228"/>
            <a:chExt cx="11583531" cy="7617414"/>
          </a:xfrm>
        </p:grpSpPr>
        <p:sp>
          <p:nvSpPr>
            <p:cNvPr id="316" name="Google Shape;316;g3362fa54c4e_0_3"/>
            <p:cNvSpPr/>
            <p:nvPr/>
          </p:nvSpPr>
          <p:spPr>
            <a:xfrm>
              <a:off x="880037" y="-16228"/>
              <a:ext cx="10638669" cy="1060410"/>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7" name="Google Shape;317;g3362fa54c4e_0_3"/>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18" name="Google Shape;318;g3362fa54c4e_0_3"/>
          <p:cNvSpPr txBox="1"/>
          <p:nvPr/>
        </p:nvSpPr>
        <p:spPr>
          <a:xfrm>
            <a:off x="56450" y="1043200"/>
            <a:ext cx="10693500" cy="6046800"/>
          </a:xfrm>
          <a:prstGeom prst="rect">
            <a:avLst/>
          </a:prstGeom>
          <a:noFill/>
          <a:ln>
            <a:noFill/>
          </a:ln>
        </p:spPr>
        <p:txBody>
          <a:bodyPr spcFirstLastPara="1" wrap="square" lIns="91425" tIns="91425" rIns="91425" bIns="91425" anchor="t" anchorCtr="0">
            <a:noAutofit/>
          </a:bodyPr>
          <a:lstStyle/>
          <a:p>
            <a:pPr marL="0" marR="0" lvl="0" indent="0" algn="l" rtl="0">
              <a:lnSpc>
                <a:spcPct val="144444"/>
              </a:lnSpc>
              <a:spcBef>
                <a:spcPts val="2400"/>
              </a:spcBef>
              <a:spcAft>
                <a:spcPts val="0"/>
              </a:spcAft>
              <a:buClr>
                <a:schemeClr val="dk1"/>
              </a:buClr>
              <a:buSzPts val="1100"/>
              <a:buFont typeface="Arial"/>
              <a:buNone/>
            </a:pPr>
            <a:endParaRPr sz="1200" b="0" i="0" u="none" strike="noStrike" cap="none">
              <a:solidFill>
                <a:srgbClr val="475563"/>
              </a:solidFill>
              <a:highlight>
                <a:srgbClr val="FDFDFD"/>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319" name="Google Shape;319;g3362fa54c4e_0_3"/>
          <p:cNvSpPr txBox="1"/>
          <p:nvPr/>
        </p:nvSpPr>
        <p:spPr>
          <a:xfrm>
            <a:off x="56450" y="85675"/>
            <a:ext cx="8933100" cy="81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Тренировки </a:t>
            </a:r>
            <a:endParaRPr sz="3500" b="0" i="0" u="none" strike="noStrike" cap="none">
              <a:solidFill>
                <a:schemeClr val="dk1"/>
              </a:solidFill>
              <a:latin typeface="Calibri"/>
              <a:ea typeface="Calibri"/>
              <a:cs typeface="Calibri"/>
              <a:sym typeface="Calibri"/>
            </a:endParaRPr>
          </a:p>
        </p:txBody>
      </p:sp>
      <p:sp>
        <p:nvSpPr>
          <p:cNvPr id="320" name="Google Shape;320;g3362fa54c4e_0_3"/>
          <p:cNvSpPr txBox="1"/>
          <p:nvPr/>
        </p:nvSpPr>
        <p:spPr>
          <a:xfrm>
            <a:off x="8070200" y="182300"/>
            <a:ext cx="2623200" cy="8157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321" name="Google Shape;321;g3362fa54c4e_0_3"/>
          <p:cNvSpPr txBox="1"/>
          <p:nvPr/>
        </p:nvSpPr>
        <p:spPr>
          <a:xfrm>
            <a:off x="38225" y="6795575"/>
            <a:ext cx="10655100" cy="494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000"/>
              </a:spcBef>
              <a:spcAft>
                <a:spcPts val="0"/>
              </a:spcAft>
              <a:buClr>
                <a:srgbClr val="000000"/>
              </a:buClr>
              <a:buSzPts val="1200"/>
              <a:buFont typeface="Arial"/>
              <a:buNone/>
            </a:pPr>
            <a:endParaRPr sz="1200" b="0" i="0" u="none" strike="noStrike" cap="none">
              <a:solidFill>
                <a:schemeClr val="dk1"/>
              </a:solidFill>
              <a:latin typeface="Roboto"/>
              <a:ea typeface="Roboto"/>
              <a:cs typeface="Roboto"/>
              <a:sym typeface="Roboto"/>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aphicFrame>
        <p:nvGraphicFramePr>
          <p:cNvPr id="322" name="Google Shape;322;g3362fa54c4e_0_3"/>
          <p:cNvGraphicFramePr/>
          <p:nvPr/>
        </p:nvGraphicFramePr>
        <p:xfrm>
          <a:off x="152400" y="1043225"/>
          <a:ext cx="3000000" cy="3000000"/>
        </p:xfrm>
        <a:graphic>
          <a:graphicData uri="http://schemas.openxmlformats.org/drawingml/2006/table">
            <a:tbl>
              <a:tblPr>
                <a:noFill/>
                <a:tableStyleId>{02A30C5F-DF17-47D8-96DA-034139D5FD46}</a:tableStyleId>
              </a:tblPr>
              <a:tblGrid>
                <a:gridCol w="2941800"/>
                <a:gridCol w="1456975"/>
                <a:gridCol w="3034600"/>
                <a:gridCol w="2988200"/>
              </a:tblGrid>
              <a:tr h="453175">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Вид тренировки</a:t>
                      </a:r>
                      <a:endParaRPr sz="1150" b="1" u="none" strike="noStrike" cap="none">
                        <a:solidFill>
                          <a:srgbClr val="404040"/>
                        </a:solidFill>
                        <a:highlight>
                          <a:srgbClr val="FFFFFF"/>
                        </a:highlight>
                        <a:latin typeface="Roboto"/>
                        <a:ea typeface="Roboto"/>
                        <a:cs typeface="Roboto"/>
                        <a:sym typeface="Roboto"/>
                      </a:endParaRPr>
                    </a:p>
                  </a:txBody>
                  <a:tcPr marL="91425"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Частота</a:t>
                      </a:r>
                      <a:endParaRPr sz="1150" b="1" u="none" strike="noStrike" cap="none">
                        <a:solidFill>
                          <a:srgbClr val="404040"/>
                        </a:solidFill>
                        <a:highlight>
                          <a:srgbClr val="FFFFFF"/>
                        </a:highlight>
                        <a:latin typeface="Roboto"/>
                        <a:ea typeface="Roboto"/>
                        <a:cs typeface="Roboto"/>
                        <a:sym typeface="Roboto"/>
                      </a:endParaRPr>
                    </a:p>
                  </a:txBody>
                  <a:tcPr marL="95250"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Для кого</a:t>
                      </a:r>
                      <a:endParaRPr sz="1150" b="1" u="none" strike="noStrike" cap="none">
                        <a:solidFill>
                          <a:srgbClr val="404040"/>
                        </a:solidFill>
                        <a:highlight>
                          <a:srgbClr val="FFFFFF"/>
                        </a:highlight>
                        <a:latin typeface="Roboto"/>
                        <a:ea typeface="Roboto"/>
                        <a:cs typeface="Roboto"/>
                        <a:sym typeface="Roboto"/>
                      </a:endParaRPr>
                    </a:p>
                  </a:txBody>
                  <a:tcPr marL="95250"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Нормативное обоснование</a:t>
                      </a:r>
                      <a:endParaRPr sz="1150" b="1" u="none" strike="noStrike" cap="none">
                        <a:solidFill>
                          <a:srgbClr val="404040"/>
                        </a:solidFill>
                        <a:highlight>
                          <a:srgbClr val="FFFFFF"/>
                        </a:highlight>
                        <a:latin typeface="Roboto"/>
                        <a:ea typeface="Roboto"/>
                        <a:cs typeface="Roboto"/>
                        <a:sym typeface="Roboto"/>
                      </a:endParaRPr>
                    </a:p>
                  </a:txBody>
                  <a:tcPr marL="95250" marR="95250" marT="95250" marB="95250">
                    <a:lnB w="11425" cap="flat" cmpd="sng">
                      <a:solidFill>
                        <a:srgbClr val="BBBBBB"/>
                      </a:solidFill>
                      <a:prstDash val="solid"/>
                      <a:round/>
                      <a:headEnd type="none" w="sm" len="sm"/>
                      <a:tailEnd type="none" w="sm" len="sm"/>
                    </a:lnB>
                  </a:tcPr>
                </a:tc>
              </a:tr>
              <a:tr h="7320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Комплексные учения</a:t>
                      </a:r>
                      <a:r>
                        <a:rPr lang="en-US" sz="1150" u="none" strike="noStrike" cap="none">
                          <a:solidFill>
                            <a:srgbClr val="404040"/>
                          </a:solidFill>
                          <a:highlight>
                            <a:srgbClr val="FFFFFF"/>
                          </a:highlight>
                          <a:latin typeface="Roboto"/>
                          <a:ea typeface="Roboto"/>
                          <a:cs typeface="Roboto"/>
                          <a:sym typeface="Roboto"/>
                        </a:rPr>
                        <a:t> (эвакуация, действия при ЧС)</a:t>
                      </a:r>
                      <a:endParaRPr sz="1150" u="none" strike="noStrike" cap="none">
                        <a:solidFill>
                          <a:srgbClr val="404040"/>
                        </a:solidFill>
                        <a:highlight>
                          <a:srgbClr val="FFFFFF"/>
                        </a:highlight>
                        <a:latin typeface="Roboto"/>
                        <a:ea typeface="Roboto"/>
                        <a:cs typeface="Roboto"/>
                        <a:sym typeface="Roboto"/>
                      </a:endParaRPr>
                    </a:p>
                  </a:txBody>
                  <a:tcPr marL="91425"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1 раз в год</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Весь персонал</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ПП-1765, Приказ МВД №250</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r>
              <a:tr h="7320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Инструктажи с практической отработкой</a:t>
                      </a:r>
                      <a:endParaRPr sz="1150" b="1" u="none" strike="noStrike" cap="none">
                        <a:solidFill>
                          <a:srgbClr val="404040"/>
                        </a:solidFill>
                        <a:highlight>
                          <a:srgbClr val="FFFFFF"/>
                        </a:highlight>
                        <a:latin typeface="Roboto"/>
                        <a:ea typeface="Roboto"/>
                        <a:cs typeface="Roboto"/>
                        <a:sym typeface="Roboto"/>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1 раз в 6 месяцев</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Ответственные за АТЗ, охрана, дежурный персонал</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Требования Росгвардии</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r h="732050">
                <a:tc>
                  <a:txBody>
                    <a:bodyPr/>
                    <a:lstStyle/>
                    <a:p>
                      <a:pPr marL="0" marR="0" lvl="0" indent="0" algn="l" rtl="0">
                        <a:lnSpc>
                          <a:spcPct val="172000"/>
                        </a:lnSpc>
                        <a:spcBef>
                          <a:spcPts val="0"/>
                        </a:spcBef>
                        <a:spcAft>
                          <a:spcPts val="0"/>
                        </a:spcAft>
                        <a:buClr>
                          <a:srgbClr val="000000"/>
                        </a:buClr>
                        <a:buSzPts val="1150"/>
                        <a:buFont typeface="Arial"/>
                        <a:buNone/>
                      </a:pPr>
                      <a:r>
                        <a:rPr lang="en-US" sz="1150" b="1" u="none" strike="noStrike" cap="none">
                          <a:solidFill>
                            <a:srgbClr val="404040"/>
                          </a:solidFill>
                          <a:highlight>
                            <a:srgbClr val="FFFFFF"/>
                          </a:highlight>
                          <a:latin typeface="Roboto"/>
                          <a:ea typeface="Roboto"/>
                          <a:cs typeface="Roboto"/>
                          <a:sym typeface="Roboto"/>
                        </a:rPr>
                        <a:t>Внеплановые тренировки</a:t>
                      </a:r>
                      <a:endParaRPr sz="1150" b="1" u="none" strike="noStrike" cap="none">
                        <a:solidFill>
                          <a:srgbClr val="404040"/>
                        </a:solidFill>
                        <a:highlight>
                          <a:srgbClr val="FFFFFF"/>
                        </a:highlight>
                        <a:latin typeface="Roboto"/>
                        <a:ea typeface="Roboto"/>
                        <a:cs typeface="Roboto"/>
                        <a:sym typeface="Roboto"/>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По необходимости</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Персонал, работающий в зонах риска</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50"/>
                        <a:buFont typeface="Arial"/>
                        <a:buNone/>
                      </a:pPr>
                      <a:r>
                        <a:rPr lang="en-US" sz="1150" u="none" strike="noStrike" cap="none">
                          <a:solidFill>
                            <a:srgbClr val="404040"/>
                          </a:solidFill>
                          <a:highlight>
                            <a:srgbClr val="FFFFFF"/>
                          </a:highlight>
                          <a:latin typeface="Roboto"/>
                          <a:ea typeface="Roboto"/>
                          <a:cs typeface="Roboto"/>
                          <a:sym typeface="Roboto"/>
                        </a:rPr>
                        <a:t>При изменении угроз</a:t>
                      </a:r>
                      <a:br>
                        <a:rPr lang="en-US" sz="1150" u="none" strike="noStrike" cap="none">
                          <a:solidFill>
                            <a:srgbClr val="404040"/>
                          </a:solidFill>
                          <a:highlight>
                            <a:srgbClr val="FFFFFF"/>
                          </a:highlight>
                          <a:latin typeface="Roboto"/>
                          <a:ea typeface="Roboto"/>
                          <a:cs typeface="Roboto"/>
                          <a:sym typeface="Roboto"/>
                        </a:rPr>
                      </a:br>
                      <a:r>
                        <a:rPr lang="en-US" sz="1150" u="none" strike="noStrike" cap="none">
                          <a:solidFill>
                            <a:srgbClr val="404040"/>
                          </a:solidFill>
                          <a:highlight>
                            <a:srgbClr val="FFFFFF"/>
                          </a:highlight>
                          <a:latin typeface="Roboto"/>
                          <a:ea typeface="Roboto"/>
                          <a:cs typeface="Roboto"/>
                          <a:sym typeface="Roboto"/>
                        </a:rPr>
                        <a:t> или после терактов</a:t>
                      </a:r>
                      <a:endParaRPr sz="1150" u="none" strike="noStrike" cap="none">
                        <a:solidFill>
                          <a:srgbClr val="404040"/>
                        </a:solidFill>
                        <a:highlight>
                          <a:srgbClr val="FFFFFF"/>
                        </a:highlight>
                        <a:latin typeface="Roboto"/>
                        <a:ea typeface="Roboto"/>
                        <a:cs typeface="Roboto"/>
                        <a:sym typeface="Roboto"/>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bl>
          </a:graphicData>
        </a:graphic>
      </p:graphicFrame>
      <p:sp>
        <p:nvSpPr>
          <p:cNvPr id="323" name="Google Shape;323;g3362fa54c4e_0_3"/>
          <p:cNvSpPr txBox="1"/>
          <p:nvPr/>
        </p:nvSpPr>
        <p:spPr>
          <a:xfrm>
            <a:off x="304800" y="1671250"/>
            <a:ext cx="3000000" cy="3000000"/>
          </a:xfrm>
          <a:prstGeom prst="rect">
            <a:avLst/>
          </a:prstGeom>
          <a:noFill/>
          <a:ln>
            <a:noFill/>
          </a:ln>
        </p:spPr>
        <p:txBody>
          <a:bodyPr spcFirstLastPara="1" wrap="square" lIns="91425" tIns="91425" rIns="91425" bIns="91425" anchor="ctr" anchorCtr="0">
            <a:noAutofit/>
          </a:bodyPr>
          <a:lstStyle/>
          <a:p>
            <a:pPr marL="457200" marR="0" lvl="0" indent="-304800" algn="l" rtl="0">
              <a:lnSpc>
                <a:spcPct val="115000"/>
              </a:lnSpc>
              <a:spcBef>
                <a:spcPts val="1300"/>
              </a:spcBef>
              <a:spcAft>
                <a:spcPts val="0"/>
              </a:spcAft>
              <a:buClr>
                <a:srgbClr val="404040"/>
              </a:buClr>
              <a:buSzPts val="1200"/>
              <a:buFont typeface="Roboto"/>
              <a:buChar char="●"/>
            </a:pPr>
            <a:endParaRPr sz="1200" b="0" i="0" u="none" strike="noStrike" cap="none">
              <a:solidFill>
                <a:srgbClr val="404040"/>
              </a:solidFill>
              <a:highlight>
                <a:srgbClr val="FFFFFF"/>
              </a:highlight>
              <a:latin typeface="Roboto"/>
              <a:ea typeface="Roboto"/>
              <a:cs typeface="Roboto"/>
              <a:sym typeface="Roboto"/>
            </a:endParaRPr>
          </a:p>
        </p:txBody>
      </p:sp>
      <p:sp>
        <p:nvSpPr>
          <p:cNvPr id="324" name="Google Shape;324;g3362fa54c4e_0_3"/>
          <p:cNvSpPr txBox="1"/>
          <p:nvPr/>
        </p:nvSpPr>
        <p:spPr>
          <a:xfrm>
            <a:off x="38225" y="3879828"/>
            <a:ext cx="10300800" cy="2846400"/>
          </a:xfrm>
          <a:prstGeom prst="rect">
            <a:avLst/>
          </a:prstGeom>
          <a:noFill/>
          <a:ln>
            <a:noFill/>
          </a:ln>
        </p:spPr>
        <p:txBody>
          <a:bodyPr spcFirstLastPara="1" wrap="square" lIns="91425" tIns="91425" rIns="91425" bIns="91425" anchor="t" anchorCtr="0">
            <a:noAutofit/>
          </a:bodyPr>
          <a:lstStyle/>
          <a:p>
            <a:pPr marL="0" marR="0" lvl="0" indent="0" algn="l" rtl="0">
              <a:lnSpc>
                <a:spcPct val="178593"/>
              </a:lnSpc>
              <a:spcBef>
                <a:spcPts val="1400"/>
              </a:spcBef>
              <a:spcAft>
                <a:spcPts val="0"/>
              </a:spcAft>
              <a:buClr>
                <a:srgbClr val="000000"/>
              </a:buClr>
              <a:buSzPts val="1200"/>
              <a:buFont typeface="Arial"/>
              <a:buNone/>
            </a:pPr>
            <a:r>
              <a:rPr lang="en-US" sz="1200" b="1" i="0" u="none" strike="noStrike" cap="none">
                <a:solidFill>
                  <a:schemeClr val="dk1"/>
                </a:solidFill>
                <a:highlight>
                  <a:srgbClr val="FFFFFF"/>
                </a:highlight>
                <a:latin typeface="Calibri"/>
                <a:ea typeface="Calibri"/>
                <a:cs typeface="Calibri"/>
                <a:sym typeface="Calibri"/>
              </a:rPr>
              <a:t> Дополнительные рекомендации :Для объектов I категории</a:t>
            </a:r>
            <a:r>
              <a:rPr lang="en-US" sz="1200" b="0" i="0" u="none" strike="noStrike" cap="none">
                <a:solidFill>
                  <a:schemeClr val="dk1"/>
                </a:solidFill>
                <a:highlight>
                  <a:srgbClr val="FFFFFF"/>
                </a:highlight>
                <a:latin typeface="Calibri"/>
                <a:ea typeface="Calibri"/>
                <a:cs typeface="Calibri"/>
                <a:sym typeface="Calibri"/>
              </a:rPr>
              <a:t> (ТЦ, стадионы, метро): Усиленный режим — </a:t>
            </a:r>
            <a:r>
              <a:rPr lang="en-US" sz="1200" b="1" i="0" u="none" strike="noStrike" cap="none">
                <a:solidFill>
                  <a:schemeClr val="dk1"/>
                </a:solidFill>
                <a:highlight>
                  <a:srgbClr val="FFFFFF"/>
                </a:highlight>
                <a:latin typeface="Calibri"/>
                <a:ea typeface="Calibri"/>
                <a:cs typeface="Calibri"/>
                <a:sym typeface="Calibri"/>
              </a:rPr>
              <a:t>раз в 3–4 месяца</a:t>
            </a:r>
            <a:r>
              <a:rPr lang="en-US" sz="1200" b="0" i="0" u="none" strike="noStrike" cap="none">
                <a:solidFill>
                  <a:schemeClr val="dk1"/>
                </a:solidFill>
                <a:highlight>
                  <a:srgbClr val="FFFFFF"/>
                </a:highlight>
                <a:latin typeface="Calibri"/>
                <a:ea typeface="Calibri"/>
                <a:cs typeface="Calibri"/>
                <a:sym typeface="Calibri"/>
              </a:rPr>
              <a:t>. Обязательные совместные учения с МВД/Росгвардией.</a:t>
            </a:r>
            <a:endParaRPr sz="12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78593"/>
              </a:lnSpc>
              <a:spcBef>
                <a:spcPts val="1400"/>
              </a:spcBef>
              <a:spcAft>
                <a:spcPts val="0"/>
              </a:spcAft>
              <a:buClr>
                <a:srgbClr val="000000"/>
              </a:buClr>
              <a:buSzPts val="1200"/>
              <a:buFont typeface="Arial"/>
              <a:buNone/>
            </a:pPr>
            <a:r>
              <a:rPr lang="en-US" sz="1200" b="1" i="0" u="none" strike="noStrike" cap="none">
                <a:solidFill>
                  <a:schemeClr val="dk1"/>
                </a:solidFill>
                <a:highlight>
                  <a:srgbClr val="FFFFFF"/>
                </a:highlight>
                <a:latin typeface="Calibri"/>
                <a:ea typeface="Calibri"/>
                <a:cs typeface="Calibri"/>
                <a:sym typeface="Calibri"/>
              </a:rPr>
              <a:t>Для школ/больниц</a:t>
            </a:r>
            <a:r>
              <a:rPr lang="en-US" sz="1200" b="0" i="0" u="none" strike="noStrike" cap="none">
                <a:solidFill>
                  <a:schemeClr val="dk1"/>
                </a:solidFill>
                <a:highlight>
                  <a:srgbClr val="FFFFFF"/>
                </a:highlight>
                <a:latin typeface="Calibri"/>
                <a:ea typeface="Calibri"/>
                <a:cs typeface="Calibri"/>
                <a:sym typeface="Calibri"/>
              </a:rPr>
              <a:t>: Эвакуационные тренировки — </a:t>
            </a:r>
            <a:r>
              <a:rPr lang="en-US" sz="1200" b="1" i="0" u="none" strike="noStrike" cap="none">
                <a:solidFill>
                  <a:schemeClr val="dk1"/>
                </a:solidFill>
                <a:highlight>
                  <a:srgbClr val="FFFFFF"/>
                </a:highlight>
                <a:latin typeface="Calibri"/>
                <a:ea typeface="Calibri"/>
                <a:cs typeface="Calibri"/>
                <a:sym typeface="Calibri"/>
              </a:rPr>
              <a:t>2 раза в год</a:t>
            </a:r>
            <a:r>
              <a:rPr lang="en-US" sz="1200" b="0" i="0" u="none" strike="noStrike" cap="none">
                <a:solidFill>
                  <a:schemeClr val="dk1"/>
                </a:solidFill>
                <a:highlight>
                  <a:srgbClr val="FFFFFF"/>
                </a:highlight>
                <a:latin typeface="Calibri"/>
                <a:ea typeface="Calibri"/>
                <a:cs typeface="Calibri"/>
                <a:sym typeface="Calibri"/>
              </a:rPr>
              <a:t> + внеплановые при угрозах.</a:t>
            </a:r>
            <a:endParaRPr sz="12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78593"/>
              </a:lnSpc>
              <a:spcBef>
                <a:spcPts val="1400"/>
              </a:spcBef>
              <a:spcAft>
                <a:spcPts val="0"/>
              </a:spcAft>
              <a:buClr>
                <a:srgbClr val="000000"/>
              </a:buClr>
              <a:buSzPts val="1200"/>
              <a:buFont typeface="Arial"/>
              <a:buNone/>
            </a:pPr>
            <a:r>
              <a:rPr lang="en-US" sz="1200" b="1" i="0" u="none" strike="noStrike" cap="none">
                <a:solidFill>
                  <a:schemeClr val="dk1"/>
                </a:solidFill>
                <a:highlight>
                  <a:srgbClr val="FFFFFF"/>
                </a:highlight>
                <a:latin typeface="Calibri"/>
                <a:ea typeface="Calibri"/>
                <a:cs typeface="Calibri"/>
                <a:sym typeface="Calibri"/>
              </a:rPr>
              <a:t>Что отрабатывать?</a:t>
            </a:r>
            <a:r>
              <a:rPr lang="en-US" sz="1200" b="0" i="0" u="none" strike="noStrike" cap="none">
                <a:solidFill>
                  <a:schemeClr val="dk1"/>
                </a:solidFill>
                <a:highlight>
                  <a:srgbClr val="FFFFFF"/>
                </a:highlight>
                <a:latin typeface="Calibri"/>
                <a:ea typeface="Calibri"/>
                <a:cs typeface="Calibri"/>
                <a:sym typeface="Calibri"/>
              </a:rPr>
              <a:t>Действия при: Обнаружении подозрительных предметов. Поступлении угроз по телефону. Вооружённом нападении. Работу с тревожными кнопками и СКУД.Взаимодействие с правоохранительными органами.</a:t>
            </a:r>
            <a:endParaRPr sz="12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78593"/>
              </a:lnSpc>
              <a:spcBef>
                <a:spcPts val="1400"/>
              </a:spcBef>
              <a:spcAft>
                <a:spcPts val="0"/>
              </a:spcAft>
              <a:buClr>
                <a:srgbClr val="000000"/>
              </a:buClr>
              <a:buSzPts val="1200"/>
              <a:buFont typeface="Arial"/>
              <a:buNone/>
            </a:pPr>
            <a:r>
              <a:rPr lang="en-US" sz="1200" b="1" i="0" u="none" strike="noStrike" cap="none">
                <a:solidFill>
                  <a:schemeClr val="dk1"/>
                </a:solidFill>
                <a:highlight>
                  <a:srgbClr val="FFFFFF"/>
                </a:highlight>
                <a:latin typeface="Calibri"/>
                <a:ea typeface="Calibri"/>
                <a:cs typeface="Calibri"/>
                <a:sym typeface="Calibri"/>
              </a:rPr>
              <a:t> Документирование Журнал учёта тренировок</a:t>
            </a:r>
            <a:r>
              <a:rPr lang="en-US" sz="1200" b="0" i="0" u="none" strike="noStrike" cap="none">
                <a:solidFill>
                  <a:schemeClr val="dk1"/>
                </a:solidFill>
                <a:highlight>
                  <a:srgbClr val="FFFFFF"/>
                </a:highlight>
                <a:latin typeface="Calibri"/>
                <a:ea typeface="Calibri"/>
                <a:cs typeface="Calibri"/>
                <a:sym typeface="Calibri"/>
              </a:rPr>
              <a:t> (дата, участники, сценарий, результаты).</a:t>
            </a:r>
            <a:r>
              <a:rPr lang="en-US" sz="1200" b="1" i="0" u="none" strike="noStrike" cap="none">
                <a:solidFill>
                  <a:schemeClr val="dk1"/>
                </a:solidFill>
                <a:highlight>
                  <a:srgbClr val="FFFFFF"/>
                </a:highlight>
                <a:latin typeface="Calibri"/>
                <a:ea typeface="Calibri"/>
                <a:cs typeface="Calibri"/>
                <a:sym typeface="Calibri"/>
              </a:rPr>
              <a:t>Акт проверки</a:t>
            </a:r>
            <a:r>
              <a:rPr lang="en-US" sz="1200" b="0" i="0" u="none" strike="noStrike" cap="none">
                <a:solidFill>
                  <a:schemeClr val="dk1"/>
                </a:solidFill>
                <a:highlight>
                  <a:srgbClr val="FFFFFF"/>
                </a:highlight>
                <a:latin typeface="Calibri"/>
                <a:ea typeface="Calibri"/>
                <a:cs typeface="Calibri"/>
                <a:sym typeface="Calibri"/>
              </a:rPr>
              <a:t> с подписями и выводами.</a:t>
            </a:r>
            <a:endParaRPr sz="12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328"/>
        <p:cNvGrpSpPr/>
        <p:nvPr/>
      </p:nvGrpSpPr>
      <p:grpSpPr>
        <a:xfrm>
          <a:off x="0" y="0"/>
          <a:ext cx="0" cy="0"/>
          <a:chOff x="0" y="0"/>
          <a:chExt cx="0" cy="0"/>
        </a:xfrm>
      </p:grpSpPr>
      <p:sp>
        <p:nvSpPr>
          <p:cNvPr id="329" name="Google Shape;329;g33618207f02_0_229"/>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30" name="Google Shape;330;g33618207f02_0_229"/>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31" name="Google Shape;331;g33618207f02_0_229"/>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32" name="Google Shape;332;g33618207f02_0_229"/>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33" name="Google Shape;333;g33618207f02_0_229"/>
          <p:cNvGrpSpPr/>
          <p:nvPr/>
        </p:nvGrpSpPr>
        <p:grpSpPr>
          <a:xfrm>
            <a:off x="-64825" y="2566"/>
            <a:ext cx="10763364" cy="7598620"/>
            <a:chOff x="-64825" y="2566"/>
            <a:chExt cx="10763364" cy="7598620"/>
          </a:xfrm>
        </p:grpSpPr>
        <p:sp>
          <p:nvSpPr>
            <p:cNvPr id="334" name="Google Shape;334;g33618207f02_0_229"/>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35" name="Google Shape;335;g33618207f02_0_229"/>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36" name="Google Shape;336;g33618207f02_0_229"/>
          <p:cNvSpPr txBox="1"/>
          <p:nvPr/>
        </p:nvSpPr>
        <p:spPr>
          <a:xfrm>
            <a:off x="261575" y="1797250"/>
            <a:ext cx="4286400" cy="530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g33618207f02_0_229"/>
          <p:cNvSpPr txBox="1"/>
          <p:nvPr/>
        </p:nvSpPr>
        <p:spPr>
          <a:xfrm>
            <a:off x="797350" y="2575"/>
            <a:ext cx="9456300" cy="1151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Изменения и ужесточения требований с 1 марта 2025 года </a:t>
            </a:r>
            <a:endParaRPr sz="4500" b="0" i="0" u="none" strike="noStrike" cap="none">
              <a:solidFill>
                <a:schemeClr val="dk1"/>
              </a:solidFill>
              <a:latin typeface="Calibri"/>
              <a:ea typeface="Calibri"/>
              <a:cs typeface="Calibri"/>
              <a:sym typeface="Calibri"/>
            </a:endParaRPr>
          </a:p>
        </p:txBody>
      </p:sp>
      <p:sp>
        <p:nvSpPr>
          <p:cNvPr id="338" name="Google Shape;338;g33618207f02_0_229"/>
          <p:cNvSpPr txBox="1"/>
          <p:nvPr/>
        </p:nvSpPr>
        <p:spPr>
          <a:xfrm>
            <a:off x="308275" y="1909325"/>
            <a:ext cx="10228500" cy="5568900"/>
          </a:xfrm>
          <a:prstGeom prst="rect">
            <a:avLst/>
          </a:prstGeom>
          <a:noFill/>
          <a:ln>
            <a:noFill/>
          </a:ln>
        </p:spPr>
        <p:txBody>
          <a:bodyPr spcFirstLastPara="1" wrap="square" lIns="91425" tIns="91425" rIns="91425" bIns="91425" anchor="t" anchorCtr="0">
            <a:noAutofit/>
          </a:bodyPr>
          <a:lstStyle/>
          <a:p>
            <a:pPr marL="0" marR="0" lvl="0" indent="0" algn="l" rtl="0">
              <a:lnSpc>
                <a:spcPct val="130000"/>
              </a:lnSpc>
              <a:spcBef>
                <a:spcPts val="1800"/>
              </a:spcBef>
              <a:spcAft>
                <a:spcPts val="0"/>
              </a:spcAft>
              <a:buClr>
                <a:schemeClr val="dk1"/>
              </a:buClr>
              <a:buSzPts val="1100"/>
              <a:buFont typeface="Arial"/>
              <a:buNone/>
            </a:pPr>
            <a:r>
              <a:rPr lang="en-US" sz="2250" b="1" i="0" u="none" strike="noStrike" cap="none">
                <a:solidFill>
                  <a:srgbClr val="111111"/>
                </a:solidFill>
                <a:highlight>
                  <a:srgbClr val="FFFFFF"/>
                </a:highlight>
                <a:latin typeface="Arial"/>
                <a:ea typeface="Arial"/>
                <a:cs typeface="Arial"/>
                <a:sym typeface="Arial"/>
              </a:rPr>
              <a:t>С 1 марта начнет действовать новый стандарт по антитеррору</a:t>
            </a:r>
            <a:endParaRPr sz="2250" b="1"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400"/>
              </a:spcBef>
              <a:spcAft>
                <a:spcPts val="0"/>
              </a:spcAft>
              <a:buClr>
                <a:schemeClr val="dk1"/>
              </a:buClr>
              <a:buSzPts val="1100"/>
              <a:buFont typeface="Arial"/>
              <a:buNone/>
            </a:pPr>
            <a:r>
              <a:rPr lang="en-US" sz="1350" b="0" i="0" u="none" strike="noStrike" cap="none">
                <a:solidFill>
                  <a:srgbClr val="111111"/>
                </a:solidFill>
                <a:highlight>
                  <a:srgbClr val="FFFFFF"/>
                </a:highlight>
                <a:latin typeface="Arial"/>
                <a:ea typeface="Arial"/>
                <a:cs typeface="Arial"/>
                <a:sym typeface="Arial"/>
              </a:rPr>
              <a:t>С 1 марта 2025 года вступит в силу ГОСТ Р 71917-2024 «Антитеррористическая защищенность. Мероприятия и решения по обеспечению антитеррористической защищенности объектов. Общие положения» (утв. приказом Росстандарта от 25.12.2024 № 1997-ст). Он описывает единые правила антитеррористической безопасности ко всем объектам капстроительства, независимо от их назначения. Стандарт применим на всех этапах – от проектирования до эксплуатации.</a:t>
            </a: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350" b="0" i="0" u="none" strike="noStrike" cap="none">
                <a:solidFill>
                  <a:srgbClr val="111111"/>
                </a:solidFill>
                <a:highlight>
                  <a:srgbClr val="FFFFFF"/>
                </a:highlight>
                <a:latin typeface="Arial"/>
                <a:ea typeface="Arial"/>
                <a:cs typeface="Arial"/>
                <a:sym typeface="Arial"/>
              </a:rPr>
              <a:t>Новый ГОСТ охватывает:</a:t>
            </a: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оценку рисков;</a:t>
            </a: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проектирование систем безопасности;</a:t>
            </a: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планирование эвакуации;</a:t>
            </a: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физическую защиту объектов;</a:t>
            </a: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обучение персонала действиям в чрезвычайных ситуациях;</a:t>
            </a:r>
            <a:endParaRPr sz="1350" b="0" i="0" u="none" strike="noStrike" cap="none">
              <a:solidFill>
                <a:srgbClr val="111111"/>
              </a:solidFill>
              <a:highlight>
                <a:srgbClr val="FFFFFF"/>
              </a:highlight>
              <a:latin typeface="Arial"/>
              <a:ea typeface="Arial"/>
              <a:cs typeface="Arial"/>
              <a:sym typeface="Arial"/>
            </a:endParaRPr>
          </a:p>
          <a:p>
            <a:pPr marL="457200" marR="0" lvl="0" indent="-314325" algn="l" rtl="0">
              <a:lnSpc>
                <a:spcPct val="115000"/>
              </a:lnSpc>
              <a:spcBef>
                <a:spcPts val="0"/>
              </a:spcBef>
              <a:spcAft>
                <a:spcPts val="0"/>
              </a:spcAft>
              <a:buClr>
                <a:srgbClr val="111111"/>
              </a:buClr>
              <a:buSzPts val="1350"/>
              <a:buFont typeface="Arial"/>
              <a:buChar char="●"/>
            </a:pPr>
            <a:r>
              <a:rPr lang="en-US" sz="1350" b="0" i="0" u="none" strike="noStrike" cap="none">
                <a:solidFill>
                  <a:srgbClr val="111111"/>
                </a:solidFill>
                <a:highlight>
                  <a:srgbClr val="FFFFFF"/>
                </a:highlight>
                <a:latin typeface="Arial"/>
                <a:ea typeface="Arial"/>
                <a:cs typeface="Arial"/>
                <a:sym typeface="Arial"/>
              </a:rPr>
              <a:t>порядок взаимодействия с экстренными службами в случае угрозы теракта.</a:t>
            </a: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00000"/>
              </a:lnSpc>
              <a:spcBef>
                <a:spcPts val="1500"/>
              </a:spcBef>
              <a:spcAft>
                <a:spcPts val="0"/>
              </a:spcAft>
              <a:buClr>
                <a:srgbClr val="000000"/>
              </a:buClr>
              <a:buSzPts val="1200"/>
              <a:buFont typeface="Arial"/>
              <a:buNone/>
            </a:pPr>
            <a:endParaRPr sz="1300" b="1" i="0" u="none" strike="noStrike" cap="none">
              <a:solidFill>
                <a:srgbClr val="1A0DAB"/>
              </a:solidFill>
              <a:highlight>
                <a:srgbClr val="FFFFFF"/>
              </a:highlight>
              <a:latin typeface="Calibri"/>
              <a:ea typeface="Calibri"/>
              <a:cs typeface="Calibri"/>
              <a:sym typeface="Calibri"/>
            </a:endParaRPr>
          </a:p>
        </p:txBody>
      </p:sp>
      <p:sp>
        <p:nvSpPr>
          <p:cNvPr id="339" name="Google Shape;339;g33618207f02_0_229"/>
          <p:cNvSpPr txBox="1"/>
          <p:nvPr/>
        </p:nvSpPr>
        <p:spPr>
          <a:xfrm>
            <a:off x="8068875" y="6729400"/>
            <a:ext cx="2623200" cy="8310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343"/>
        <p:cNvGrpSpPr/>
        <p:nvPr/>
      </p:nvGrpSpPr>
      <p:grpSpPr>
        <a:xfrm>
          <a:off x="0" y="0"/>
          <a:ext cx="0" cy="0"/>
          <a:chOff x="0" y="0"/>
          <a:chExt cx="0" cy="0"/>
        </a:xfrm>
      </p:grpSpPr>
      <p:sp>
        <p:nvSpPr>
          <p:cNvPr id="344" name="Google Shape;344;g3362721efce_0_0"/>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45" name="Google Shape;345;g3362721efce_0_0"/>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46" name="Google Shape;346;g3362721efce_0_0"/>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7" name="Google Shape;347;g3362721efce_0_0"/>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48" name="Google Shape;348;g3362721efce_0_0"/>
          <p:cNvGrpSpPr/>
          <p:nvPr/>
        </p:nvGrpSpPr>
        <p:grpSpPr>
          <a:xfrm>
            <a:off x="-64825" y="2566"/>
            <a:ext cx="10763364" cy="7598620"/>
            <a:chOff x="-64825" y="2566"/>
            <a:chExt cx="10763364" cy="7598620"/>
          </a:xfrm>
        </p:grpSpPr>
        <p:sp>
          <p:nvSpPr>
            <p:cNvPr id="349" name="Google Shape;349;g3362721efce_0_0"/>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0" name="Google Shape;350;g3362721efce_0_0"/>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51" name="Google Shape;351;g3362721efce_0_0"/>
          <p:cNvSpPr txBox="1"/>
          <p:nvPr/>
        </p:nvSpPr>
        <p:spPr>
          <a:xfrm>
            <a:off x="261575" y="1797250"/>
            <a:ext cx="4286400" cy="530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2" name="Google Shape;352;g3362721efce_0_0"/>
          <p:cNvSpPr txBox="1"/>
          <p:nvPr/>
        </p:nvSpPr>
        <p:spPr>
          <a:xfrm>
            <a:off x="797350" y="2575"/>
            <a:ext cx="9456300" cy="1151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Изменения и ужесточения требований с 1 марта 2025 года </a:t>
            </a:r>
            <a:endParaRPr sz="4500" b="0" i="0" u="none" strike="noStrike" cap="none">
              <a:solidFill>
                <a:schemeClr val="dk1"/>
              </a:solidFill>
              <a:latin typeface="Calibri"/>
              <a:ea typeface="Calibri"/>
              <a:cs typeface="Calibri"/>
              <a:sym typeface="Calibri"/>
            </a:endParaRPr>
          </a:p>
        </p:txBody>
      </p:sp>
      <p:sp>
        <p:nvSpPr>
          <p:cNvPr id="353" name="Google Shape;353;g3362721efce_0_0"/>
          <p:cNvSpPr txBox="1"/>
          <p:nvPr/>
        </p:nvSpPr>
        <p:spPr>
          <a:xfrm>
            <a:off x="0" y="1540000"/>
            <a:ext cx="10536900" cy="5938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500"/>
              </a:spcBef>
              <a:spcAft>
                <a:spcPts val="0"/>
              </a:spcAft>
              <a:buClr>
                <a:srgbClr val="000000"/>
              </a:buClr>
              <a:buSzPts val="1700"/>
              <a:buFont typeface="Arial"/>
              <a:buNone/>
            </a:pPr>
            <a:r>
              <a:rPr lang="en-US" sz="1700" b="1" i="0" u="none" strike="noStrike" cap="none">
                <a:solidFill>
                  <a:schemeClr val="dk1"/>
                </a:solidFill>
                <a:highlight>
                  <a:srgbClr val="FFFFFF"/>
                </a:highlight>
                <a:latin typeface="Times New Roman"/>
                <a:ea typeface="Times New Roman"/>
                <a:cs typeface="Times New Roman"/>
                <a:sym typeface="Times New Roman"/>
              </a:rPr>
              <a:t> На кого распространяется новый ГОСТ?</a:t>
            </a:r>
            <a:endParaRPr sz="1700" b="1" i="0" u="none" strike="noStrike" cap="none">
              <a:solidFill>
                <a:schemeClr val="dk1"/>
              </a:solidFill>
              <a:highlight>
                <a:srgbClr val="FFFFFF"/>
              </a:highlight>
              <a:latin typeface="Times New Roman"/>
              <a:ea typeface="Times New Roman"/>
              <a:cs typeface="Times New Roman"/>
              <a:sym typeface="Times New Roman"/>
            </a:endParaRPr>
          </a:p>
          <a:p>
            <a:pPr marL="0" marR="0" lvl="0" indent="0" algn="l" rtl="0">
              <a:lnSpc>
                <a:spcPct val="115000"/>
              </a:lnSpc>
              <a:spcBef>
                <a:spcPts val="500"/>
              </a:spcBef>
              <a:spcAft>
                <a:spcPts val="0"/>
              </a:spcAft>
              <a:buClr>
                <a:srgbClr val="000000"/>
              </a:buClr>
              <a:buSzPts val="1150"/>
              <a:buFont typeface="Arial"/>
              <a:buNone/>
            </a:pPr>
            <a:r>
              <a:rPr lang="en-US" sz="1150" b="0" i="0" u="none" strike="noStrike" cap="none">
                <a:solidFill>
                  <a:schemeClr val="dk1"/>
                </a:solidFill>
                <a:highlight>
                  <a:srgbClr val="FFFFFF"/>
                </a:highlight>
                <a:latin typeface="Times New Roman"/>
                <a:ea typeface="Times New Roman"/>
                <a:cs typeface="Times New Roman"/>
                <a:sym typeface="Times New Roman"/>
              </a:rPr>
              <a:t>ГОСТ Р 71917-2024 обязателен для применения следующими категориями субъектов:</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50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Собственники объектов — обязаны обеспечить выполнение всех требований по антитеррористической защищенности.</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Проектные организации — должны учитывать положения стандарта при разработке проектной и рабочей документации.</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Органы исполнительной власти и местного самоуправления — контролируют соблюдение мер безопасности и осуществляют мониторинг состояния защищенности объектов.</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Организации, выполняющие строительные, ремонтные и реконструкционные работы — обязаны следовать нормам ГОСТа при реализации проектов.</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Юридические и физические лица, владеющие или эксплуатирующие объекты, — несут ответственность за соблюдение мер по антитеррористической защищенности.</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0" marR="0" lvl="0" indent="0" algn="l" rtl="0">
              <a:lnSpc>
                <a:spcPct val="115000"/>
              </a:lnSpc>
              <a:spcBef>
                <a:spcPts val="500"/>
              </a:spcBef>
              <a:spcAft>
                <a:spcPts val="0"/>
              </a:spcAft>
              <a:buClr>
                <a:srgbClr val="000000"/>
              </a:buClr>
              <a:buSzPts val="1700"/>
              <a:buFont typeface="Arial"/>
              <a:buNone/>
            </a:pPr>
            <a:r>
              <a:rPr lang="en-US" sz="1700" b="1" i="0" u="none" strike="noStrike" cap="none">
                <a:solidFill>
                  <a:schemeClr val="dk1"/>
                </a:solidFill>
                <a:highlight>
                  <a:srgbClr val="FFFFFF"/>
                </a:highlight>
                <a:latin typeface="Times New Roman"/>
                <a:ea typeface="Times New Roman"/>
                <a:cs typeface="Times New Roman"/>
                <a:sym typeface="Times New Roman"/>
              </a:rPr>
              <a:t> Где применяется новый стандарт?</a:t>
            </a:r>
            <a:endParaRPr sz="1700" b="1" i="0" u="none" strike="noStrike" cap="none">
              <a:solidFill>
                <a:schemeClr val="dk1"/>
              </a:solidFill>
              <a:highlight>
                <a:srgbClr val="FFFFFF"/>
              </a:highlight>
              <a:latin typeface="Times New Roman"/>
              <a:ea typeface="Times New Roman"/>
              <a:cs typeface="Times New Roman"/>
              <a:sym typeface="Times New Roman"/>
            </a:endParaRPr>
          </a:p>
          <a:p>
            <a:pPr marL="0" marR="0" lvl="0" indent="0" algn="l" rtl="0">
              <a:lnSpc>
                <a:spcPct val="115000"/>
              </a:lnSpc>
              <a:spcBef>
                <a:spcPts val="500"/>
              </a:spcBef>
              <a:spcAft>
                <a:spcPts val="0"/>
              </a:spcAft>
              <a:buClr>
                <a:srgbClr val="000000"/>
              </a:buClr>
              <a:buSzPts val="1150"/>
              <a:buFont typeface="Arial"/>
              <a:buNone/>
            </a:pPr>
            <a:r>
              <a:rPr lang="en-US" sz="1150" b="0" i="0" u="none" strike="noStrike" cap="none">
                <a:solidFill>
                  <a:schemeClr val="dk1"/>
                </a:solidFill>
                <a:highlight>
                  <a:srgbClr val="FFFFFF"/>
                </a:highlight>
                <a:latin typeface="Times New Roman"/>
                <a:ea typeface="Times New Roman"/>
                <a:cs typeface="Times New Roman"/>
                <a:sym typeface="Times New Roman"/>
              </a:rPr>
              <a:t>ГОСТ распространяется на все типы объектов, вне зависимости от их назначения и принадлежности:</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50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Здания и сооружения производственного назначения (фабрики, заводы, склады).</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Непроизводственные объекты (офисы, торговые центры, образовательные учреждения, больницы и т.д.).</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228600" algn="l" rtl="0">
              <a:lnSpc>
                <a:spcPct val="115000"/>
              </a:lnSpc>
              <a:spcBef>
                <a:spcPts val="0"/>
              </a:spcBef>
              <a:spcAft>
                <a:spcPts val="0"/>
              </a:spcAft>
              <a:buClr>
                <a:schemeClr val="dk1"/>
              </a:buClr>
              <a:buSzPts val="1150"/>
              <a:buFont typeface="Times New Roman"/>
              <a:buNone/>
            </a:pPr>
            <a:r>
              <a:rPr lang="en-US" sz="1150" b="0" i="0" u="none" strike="noStrike" cap="none">
                <a:solidFill>
                  <a:schemeClr val="dk1"/>
                </a:solidFill>
                <a:highlight>
                  <a:srgbClr val="FFFFFF"/>
                </a:highlight>
                <a:latin typeface="Times New Roman"/>
                <a:ea typeface="Times New Roman"/>
                <a:cs typeface="Times New Roman"/>
                <a:sym typeface="Times New Roman"/>
              </a:rPr>
              <a:t>Объекты, находящиеся в частной собственности юридических и физических лиц.</a:t>
            </a:r>
            <a:endParaRPr sz="1150" b="0" i="0" u="none" strike="noStrike" cap="none">
              <a:solidFill>
                <a:schemeClr val="dk1"/>
              </a:solidFill>
              <a:highlight>
                <a:srgbClr val="FFFFFF"/>
              </a:highlight>
              <a:latin typeface="Times New Roman"/>
              <a:ea typeface="Times New Roman"/>
              <a:cs typeface="Times New Roman"/>
              <a:sym typeface="Times New Roman"/>
            </a:endParaRPr>
          </a:p>
          <a:p>
            <a:pPr marL="457200" marR="0" lvl="0" indent="0" algn="l" rtl="0">
              <a:lnSpc>
                <a:spcPct val="115000"/>
              </a:lnSpc>
              <a:spcBef>
                <a:spcPts val="500"/>
              </a:spcBef>
              <a:spcAft>
                <a:spcPts val="0"/>
              </a:spcAft>
              <a:buClr>
                <a:srgbClr val="000000"/>
              </a:buClr>
              <a:buSzPts val="2250"/>
              <a:buFont typeface="Arial"/>
              <a:buNone/>
            </a:pPr>
            <a:endParaRPr sz="2250" b="1" i="0" u="none" strike="noStrike" cap="none">
              <a:solidFill>
                <a:srgbClr val="11111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350" b="0" i="0" u="none" strike="noStrike" cap="none">
              <a:solidFill>
                <a:srgbClr val="111111"/>
              </a:solidFill>
              <a:highlight>
                <a:srgbClr val="FFFFFF"/>
              </a:highlight>
              <a:latin typeface="Arial"/>
              <a:ea typeface="Arial"/>
              <a:cs typeface="Arial"/>
              <a:sym typeface="Arial"/>
            </a:endParaRPr>
          </a:p>
          <a:p>
            <a:pPr marL="0" marR="0" lvl="0" indent="0" algn="l" rtl="0">
              <a:lnSpc>
                <a:spcPct val="100000"/>
              </a:lnSpc>
              <a:spcBef>
                <a:spcPts val="1500"/>
              </a:spcBef>
              <a:spcAft>
                <a:spcPts val="0"/>
              </a:spcAft>
              <a:buClr>
                <a:srgbClr val="000000"/>
              </a:buClr>
              <a:buSzPts val="1200"/>
              <a:buFont typeface="Arial"/>
              <a:buNone/>
            </a:pPr>
            <a:endParaRPr sz="1300" b="1" i="0" u="none" strike="noStrike" cap="none">
              <a:solidFill>
                <a:srgbClr val="1A0DAB"/>
              </a:solidFill>
              <a:highlight>
                <a:srgbClr val="FFFFFF"/>
              </a:highlight>
              <a:latin typeface="Calibri"/>
              <a:ea typeface="Calibri"/>
              <a:cs typeface="Calibri"/>
              <a:sym typeface="Calibri"/>
            </a:endParaRPr>
          </a:p>
        </p:txBody>
      </p:sp>
      <p:sp>
        <p:nvSpPr>
          <p:cNvPr id="354" name="Google Shape;354;g3362721efce_0_0"/>
          <p:cNvSpPr txBox="1"/>
          <p:nvPr/>
        </p:nvSpPr>
        <p:spPr>
          <a:xfrm>
            <a:off x="8068875" y="6667650"/>
            <a:ext cx="2623200" cy="8928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55"/>
        <p:cNvGrpSpPr/>
        <p:nvPr/>
      </p:nvGrpSpPr>
      <p:grpSpPr>
        <a:xfrm>
          <a:off x="0" y="0"/>
          <a:ext cx="0" cy="0"/>
          <a:chOff x="0" y="0"/>
          <a:chExt cx="0" cy="0"/>
        </a:xfrm>
      </p:grpSpPr>
      <p:grpSp>
        <p:nvGrpSpPr>
          <p:cNvPr id="56" name="Google Shape;56;g2d604b33f80_0_0"/>
          <p:cNvGrpSpPr/>
          <p:nvPr/>
        </p:nvGrpSpPr>
        <p:grpSpPr>
          <a:xfrm>
            <a:off x="0" y="0"/>
            <a:ext cx="10766900" cy="7604109"/>
            <a:chOff x="0" y="2566"/>
            <a:chExt cx="10692056" cy="7558005"/>
          </a:xfrm>
        </p:grpSpPr>
        <p:pic>
          <p:nvPicPr>
            <p:cNvPr id="57" name="Google Shape;57;g2d604b33f80_0_0"/>
            <p:cNvPicPr preferRelativeResize="0"/>
            <p:nvPr/>
          </p:nvPicPr>
          <p:blipFill rotWithShape="1">
            <a:blip r:embed="rId3">
              <a:alphaModFix/>
            </a:blip>
            <a:srcRect/>
            <a:stretch/>
          </p:blipFill>
          <p:spPr>
            <a:xfrm>
              <a:off x="0" y="2566"/>
              <a:ext cx="10691813" cy="6560050"/>
            </a:xfrm>
            <a:prstGeom prst="rect">
              <a:avLst/>
            </a:prstGeom>
            <a:noFill/>
            <a:ln>
              <a:noFill/>
            </a:ln>
          </p:spPr>
        </p:pic>
        <p:pic>
          <p:nvPicPr>
            <p:cNvPr id="58" name="Google Shape;58;g2d604b33f80_0_0"/>
            <p:cNvPicPr preferRelativeResize="0"/>
            <p:nvPr/>
          </p:nvPicPr>
          <p:blipFill rotWithShape="1">
            <a:blip r:embed="rId4">
              <a:alphaModFix/>
            </a:blip>
            <a:srcRect/>
            <a:stretch/>
          </p:blipFill>
          <p:spPr>
            <a:xfrm>
              <a:off x="0" y="2566"/>
              <a:ext cx="10691813" cy="6584584"/>
            </a:xfrm>
            <a:prstGeom prst="rect">
              <a:avLst/>
            </a:prstGeom>
            <a:noFill/>
            <a:ln>
              <a:noFill/>
            </a:ln>
          </p:spPr>
        </p:pic>
        <p:sp>
          <p:nvSpPr>
            <p:cNvPr id="59" name="Google Shape;59;g2d604b33f80_0_0"/>
            <p:cNvSpPr/>
            <p:nvPr/>
          </p:nvSpPr>
          <p:spPr>
            <a:xfrm>
              <a:off x="0" y="1802196"/>
              <a:ext cx="10687050" cy="5758180"/>
            </a:xfrm>
            <a:custGeom>
              <a:avLst/>
              <a:gdLst/>
              <a:ahLst/>
              <a:cxnLst/>
              <a:rect l="l" t="t" r="r" b="b"/>
              <a:pathLst>
                <a:path w="10687050" h="5758180" extrusionOk="0">
                  <a:moveTo>
                    <a:pt x="0" y="0"/>
                  </a:moveTo>
                  <a:lnTo>
                    <a:pt x="0" y="3596325"/>
                  </a:lnTo>
                  <a:lnTo>
                    <a:pt x="10679131" y="5757803"/>
                  </a:lnTo>
                  <a:lnTo>
                    <a:pt x="10687048" y="5757803"/>
                  </a:lnTo>
                  <a:lnTo>
                    <a:pt x="0"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 name="Google Shape;60;g2d604b33f80_0_0"/>
            <p:cNvSpPr/>
            <p:nvPr/>
          </p:nvSpPr>
          <p:spPr>
            <a:xfrm>
              <a:off x="3245933" y="2566"/>
              <a:ext cx="7446009" cy="5891530"/>
            </a:xfrm>
            <a:custGeom>
              <a:avLst/>
              <a:gdLst/>
              <a:ahLst/>
              <a:cxnLst/>
              <a:rect l="l" t="t" r="r" b="b"/>
              <a:pathLst>
                <a:path w="7446009" h="5891530" extrusionOk="0">
                  <a:moveTo>
                    <a:pt x="1325358" y="0"/>
                  </a:moveTo>
                  <a:lnTo>
                    <a:pt x="0" y="0"/>
                  </a:lnTo>
                  <a:lnTo>
                    <a:pt x="7445879" y="5891465"/>
                  </a:lnTo>
                  <a:lnTo>
                    <a:pt x="7445879" y="2295075"/>
                  </a:lnTo>
                  <a:lnTo>
                    <a:pt x="1325358"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1" name="Google Shape;61;g2d604b33f80_0_0"/>
            <p:cNvSpPr/>
            <p:nvPr/>
          </p:nvSpPr>
          <p:spPr>
            <a:xfrm>
              <a:off x="4571291" y="5451101"/>
              <a:ext cx="6120765" cy="2109470"/>
            </a:xfrm>
            <a:custGeom>
              <a:avLst/>
              <a:gdLst/>
              <a:ahLst/>
              <a:cxnLst/>
              <a:rect l="l" t="t" r="r" b="b"/>
              <a:pathLst>
                <a:path w="6120765" h="2109470" extrusionOk="0">
                  <a:moveTo>
                    <a:pt x="0" y="0"/>
                  </a:moveTo>
                  <a:lnTo>
                    <a:pt x="6120521" y="0"/>
                  </a:lnTo>
                  <a:lnTo>
                    <a:pt x="6120521" y="2108898"/>
                  </a:lnTo>
                  <a:lnTo>
                    <a:pt x="0" y="2108898"/>
                  </a:lnTo>
                  <a:lnTo>
                    <a:pt x="0" y="0"/>
                  </a:lnTo>
                  <a:close/>
                </a:path>
              </a:pathLst>
            </a:custGeom>
            <a:solidFill>
              <a:srgbClr val="20222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62" name="Google Shape;62;g2d604b33f80_0_0"/>
          <p:cNvSpPr txBox="1"/>
          <p:nvPr/>
        </p:nvSpPr>
        <p:spPr>
          <a:xfrm>
            <a:off x="4907575" y="5855774"/>
            <a:ext cx="5514000" cy="1036500"/>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1800"/>
              <a:buFont typeface="Arial"/>
              <a:buNone/>
            </a:pPr>
            <a:r>
              <a:rPr lang="en-US" sz="2500" b="0" i="0" u="none" strike="noStrike" cap="none">
                <a:solidFill>
                  <a:schemeClr val="lt1"/>
                </a:solidFill>
                <a:latin typeface="Calibri"/>
                <a:ea typeface="Calibri"/>
                <a:cs typeface="Calibri"/>
                <a:sym typeface="Calibri"/>
              </a:rPr>
              <a:t>Никитина Екатерина Борисовна</a:t>
            </a:r>
            <a:endParaRPr sz="2500" b="0" i="0" u="none" strike="noStrike" cap="none">
              <a:solidFill>
                <a:schemeClr val="lt1"/>
              </a:solidFill>
              <a:latin typeface="Calibri"/>
              <a:ea typeface="Calibri"/>
              <a:cs typeface="Calibri"/>
              <a:sym typeface="Calibri"/>
            </a:endParaRPr>
          </a:p>
          <a:p>
            <a:pPr marL="74295" marR="5080" lvl="0" indent="0" algn="ctr" rtl="0">
              <a:lnSpc>
                <a:spcPct val="100000"/>
              </a:lnSpc>
              <a:spcBef>
                <a:spcPts val="1980"/>
              </a:spcBef>
              <a:spcAft>
                <a:spcPts val="0"/>
              </a:spcAft>
              <a:buClr>
                <a:srgbClr val="000000"/>
              </a:buClr>
              <a:buSzPts val="1800"/>
              <a:buFont typeface="Arial"/>
              <a:buNone/>
            </a:pPr>
            <a:r>
              <a:rPr lang="en-US" sz="2500" b="0" i="0" u="none" strike="noStrike" cap="none">
                <a:solidFill>
                  <a:srgbClr val="FFFFFF"/>
                </a:solidFill>
                <a:latin typeface="Calibri"/>
                <a:ea typeface="Calibri"/>
                <a:cs typeface="Calibri"/>
                <a:sym typeface="Calibri"/>
              </a:rPr>
              <a:t>Эксперт в сфере обучения</a:t>
            </a:r>
            <a:endParaRPr sz="2500" b="0" i="0" u="none" strike="noStrike" cap="none">
              <a:solidFill>
                <a:srgbClr val="000000"/>
              </a:solidFill>
              <a:latin typeface="Calibri"/>
              <a:ea typeface="Calibri"/>
              <a:cs typeface="Calibri"/>
              <a:sym typeface="Calibri"/>
            </a:endParaRPr>
          </a:p>
        </p:txBody>
      </p:sp>
      <p:grpSp>
        <p:nvGrpSpPr>
          <p:cNvPr id="63" name="Google Shape;63;g2d604b33f80_0_0"/>
          <p:cNvGrpSpPr/>
          <p:nvPr/>
        </p:nvGrpSpPr>
        <p:grpSpPr>
          <a:xfrm>
            <a:off x="424888" y="5488620"/>
            <a:ext cx="3864066" cy="2021747"/>
            <a:chOff x="1600728" y="5648281"/>
            <a:chExt cx="6325202" cy="1360804"/>
          </a:xfrm>
        </p:grpSpPr>
        <p:sp>
          <p:nvSpPr>
            <p:cNvPr id="64" name="Google Shape;64;g2d604b33f80_0_0"/>
            <p:cNvSpPr/>
            <p:nvPr/>
          </p:nvSpPr>
          <p:spPr>
            <a:xfrm>
              <a:off x="4786490" y="5648281"/>
              <a:ext cx="3139440" cy="1360804"/>
            </a:xfrm>
            <a:custGeom>
              <a:avLst/>
              <a:gdLst/>
              <a:ahLst/>
              <a:cxnLst/>
              <a:rect l="l" t="t" r="r" b="b"/>
              <a:pathLst>
                <a:path w="3139440" h="1360804" extrusionOk="0">
                  <a:moveTo>
                    <a:pt x="19050" y="4267"/>
                  </a:moveTo>
                  <a:lnTo>
                    <a:pt x="14782" y="0"/>
                  </a:lnTo>
                  <a:lnTo>
                    <a:pt x="4267" y="0"/>
                  </a:lnTo>
                  <a:lnTo>
                    <a:pt x="0" y="4267"/>
                  </a:lnTo>
                  <a:lnTo>
                    <a:pt x="0" y="9525"/>
                  </a:lnTo>
                  <a:lnTo>
                    <a:pt x="0" y="578675"/>
                  </a:lnTo>
                  <a:lnTo>
                    <a:pt x="4267" y="582942"/>
                  </a:lnTo>
                  <a:lnTo>
                    <a:pt x="14782" y="582942"/>
                  </a:lnTo>
                  <a:lnTo>
                    <a:pt x="19050" y="578675"/>
                  </a:lnTo>
                  <a:lnTo>
                    <a:pt x="19050" y="4267"/>
                  </a:lnTo>
                  <a:close/>
                </a:path>
                <a:path w="3139440" h="1360804" extrusionOk="0">
                  <a:moveTo>
                    <a:pt x="3139440" y="781507"/>
                  </a:moveTo>
                  <a:lnTo>
                    <a:pt x="3135172" y="777240"/>
                  </a:lnTo>
                  <a:lnTo>
                    <a:pt x="3124657" y="777240"/>
                  </a:lnTo>
                  <a:lnTo>
                    <a:pt x="3120390" y="781507"/>
                  </a:lnTo>
                  <a:lnTo>
                    <a:pt x="3120390" y="786765"/>
                  </a:lnTo>
                  <a:lnTo>
                    <a:pt x="3120390" y="1355915"/>
                  </a:lnTo>
                  <a:lnTo>
                    <a:pt x="3124657" y="1360182"/>
                  </a:lnTo>
                  <a:lnTo>
                    <a:pt x="3135172" y="1360182"/>
                  </a:lnTo>
                  <a:lnTo>
                    <a:pt x="3139440" y="1355915"/>
                  </a:lnTo>
                  <a:lnTo>
                    <a:pt x="3139440" y="781507"/>
                  </a:lnTo>
                  <a:close/>
                </a:path>
              </a:pathLst>
            </a:custGeom>
            <a:solidFill>
              <a:srgbClr val="0AA6F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5" name="Google Shape;65;g2d604b33f80_0_0"/>
            <p:cNvPicPr preferRelativeResize="0"/>
            <p:nvPr/>
          </p:nvPicPr>
          <p:blipFill rotWithShape="1">
            <a:blip r:embed="rId5">
              <a:alphaModFix/>
            </a:blip>
            <a:srcRect/>
            <a:stretch/>
          </p:blipFill>
          <p:spPr>
            <a:xfrm>
              <a:off x="1684804" y="6438299"/>
              <a:ext cx="206990" cy="253315"/>
            </a:xfrm>
            <a:prstGeom prst="rect">
              <a:avLst/>
            </a:prstGeom>
            <a:noFill/>
            <a:ln>
              <a:noFill/>
            </a:ln>
          </p:spPr>
        </p:pic>
        <p:pic>
          <p:nvPicPr>
            <p:cNvPr id="66" name="Google Shape;66;g2d604b33f80_0_0"/>
            <p:cNvPicPr preferRelativeResize="0"/>
            <p:nvPr/>
          </p:nvPicPr>
          <p:blipFill rotWithShape="1">
            <a:blip r:embed="rId6">
              <a:alphaModFix/>
            </a:blip>
            <a:srcRect/>
            <a:stretch/>
          </p:blipFill>
          <p:spPr>
            <a:xfrm>
              <a:off x="1600728" y="6691614"/>
              <a:ext cx="375143" cy="197752"/>
            </a:xfrm>
            <a:prstGeom prst="rect">
              <a:avLst/>
            </a:prstGeom>
            <a:noFill/>
            <a:ln>
              <a:noFill/>
            </a:ln>
          </p:spPr>
        </p:pic>
      </p:grpSp>
      <p:sp>
        <p:nvSpPr>
          <p:cNvPr id="67" name="Google Shape;67;g2d604b33f80_0_0"/>
          <p:cNvSpPr txBox="1"/>
          <p:nvPr/>
        </p:nvSpPr>
        <p:spPr>
          <a:xfrm>
            <a:off x="872075" y="6542800"/>
            <a:ext cx="3525300" cy="3996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55"/>
              </a:spcBef>
              <a:spcAft>
                <a:spcPts val="0"/>
              </a:spcAft>
              <a:buClr>
                <a:srgbClr val="000000"/>
              </a:buClr>
              <a:buSzPts val="1800"/>
              <a:buFont typeface="Arial"/>
              <a:buNone/>
            </a:pPr>
            <a:endParaRPr sz="2500" b="1" i="0" u="none" strike="noStrike" cap="none">
              <a:solidFill>
                <a:srgbClr val="2C363A"/>
              </a:solidFill>
              <a:highlight>
                <a:srgbClr val="F4F4F4"/>
              </a:highlight>
              <a:latin typeface="Calibri"/>
              <a:ea typeface="Calibri"/>
              <a:cs typeface="Calibri"/>
              <a:sym typeface="Calibri"/>
            </a:endParaRPr>
          </a:p>
        </p:txBody>
      </p:sp>
      <p:pic>
        <p:nvPicPr>
          <p:cNvPr id="68" name="Google Shape;68;g2d604b33f80_0_0"/>
          <p:cNvPicPr preferRelativeResize="0"/>
          <p:nvPr/>
        </p:nvPicPr>
        <p:blipFill rotWithShape="1">
          <a:blip r:embed="rId7">
            <a:alphaModFix/>
          </a:blip>
          <a:srcRect/>
          <a:stretch/>
        </p:blipFill>
        <p:spPr>
          <a:xfrm>
            <a:off x="6593100" y="0"/>
            <a:ext cx="4174325" cy="5488626"/>
          </a:xfrm>
          <a:prstGeom prst="rect">
            <a:avLst/>
          </a:prstGeom>
          <a:noFill/>
          <a:ln>
            <a:noFill/>
          </a:ln>
        </p:spPr>
      </p:pic>
      <p:sp>
        <p:nvSpPr>
          <p:cNvPr id="69" name="Google Shape;69;g2d604b33f80_0_0"/>
          <p:cNvSpPr txBox="1"/>
          <p:nvPr/>
        </p:nvSpPr>
        <p:spPr>
          <a:xfrm>
            <a:off x="644450" y="699100"/>
            <a:ext cx="3864000" cy="10236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lnSpc>
                <a:spcPct val="100000"/>
              </a:lnSpc>
              <a:spcBef>
                <a:spcPts val="0"/>
              </a:spcBef>
              <a:spcAft>
                <a:spcPts val="0"/>
              </a:spcAft>
              <a:buClr>
                <a:schemeClr val="dk1"/>
              </a:buClr>
              <a:buSzPts val="1200"/>
              <a:buFont typeface="Arial"/>
              <a:buNone/>
            </a:pPr>
            <a:r>
              <a:rPr lang="en-US" sz="2500" b="0" i="0" u="none" strike="noStrike" cap="none">
                <a:solidFill>
                  <a:schemeClr val="dk1"/>
                </a:solidFill>
                <a:latin typeface="Calibri"/>
                <a:ea typeface="Calibri"/>
                <a:cs typeface="Calibri"/>
                <a:sym typeface="Calibri"/>
              </a:rPr>
              <a:t>НОЧУ ДПО «ПРОФЕССИОНАЛ»</a:t>
            </a:r>
            <a:br>
              <a:rPr lang="en-US" sz="2500" b="0" i="0" u="none" strike="noStrike" cap="none">
                <a:solidFill>
                  <a:schemeClr val="dk1"/>
                </a:solidFill>
                <a:latin typeface="Calibri"/>
                <a:ea typeface="Calibri"/>
                <a:cs typeface="Calibri"/>
                <a:sym typeface="Calibri"/>
              </a:rPr>
            </a:br>
            <a:endParaRPr sz="25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358"/>
        <p:cNvGrpSpPr/>
        <p:nvPr/>
      </p:nvGrpSpPr>
      <p:grpSpPr>
        <a:xfrm>
          <a:off x="0" y="0"/>
          <a:ext cx="0" cy="0"/>
          <a:chOff x="0" y="0"/>
          <a:chExt cx="0" cy="0"/>
        </a:xfrm>
      </p:grpSpPr>
      <p:sp>
        <p:nvSpPr>
          <p:cNvPr id="359" name="Google Shape;359;g33618207f02_0_18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60" name="Google Shape;360;g33618207f02_0_18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61" name="Google Shape;361;g33618207f02_0_18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62" name="Google Shape;362;g33618207f02_0_18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63" name="Google Shape;363;g33618207f02_0_185"/>
          <p:cNvGrpSpPr/>
          <p:nvPr/>
        </p:nvGrpSpPr>
        <p:grpSpPr>
          <a:xfrm>
            <a:off x="-64825" y="2575"/>
            <a:ext cx="10763364" cy="7309872"/>
            <a:chOff x="-64825" y="2566"/>
            <a:chExt cx="10763364" cy="7598620"/>
          </a:xfrm>
        </p:grpSpPr>
        <p:sp>
          <p:nvSpPr>
            <p:cNvPr id="364" name="Google Shape;364;g33618207f02_0_185"/>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65" name="Google Shape;365;g33618207f02_0_18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66" name="Google Shape;366;g33618207f02_0_185"/>
          <p:cNvSpPr txBox="1"/>
          <p:nvPr/>
        </p:nvSpPr>
        <p:spPr>
          <a:xfrm>
            <a:off x="-750" y="897825"/>
            <a:ext cx="6385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 1 этап- проведение категорирования объекта (территории): Для проведения категорирования объекта (территории) по решению руководителя органа (организации), являющегося правообладателем объекта (территории), создается комиссия по обследованию и категорированию объекта (территории) (далее- комиссия):- в отношении функционирующих (эксплуатируемых) объектов (территорий) не позднее 3 месяцев со дня вступления в силу настоящих требований; при вводе в эксплуатацию нового объекта (территории) - в течение 30 дней со дня окончания необходимых мероприятий по его вводу в эксплуатацию.</a:t>
            </a:r>
            <a:br>
              <a:rPr lang="en-US" sz="1600" b="0" i="0" u="none" strike="noStrike" cap="none">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Разработать приказ «О создании комиссии по категорирования объекта (территории)»- Оправить уведомления участникам комиссии по категорировании объекта (территории)- Согласовать дату встречи для обследования объекта (территории) с участниками комиссии по категорированию объекта (территории): Росгвардия, ФСБ, МЧС, вышестоящие органы управления</a:t>
            </a:r>
            <a:br>
              <a:rPr lang="en-US" sz="16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
        <p:nvSpPr>
          <p:cNvPr id="367" name="Google Shape;367;g33618207f02_0_185"/>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 Категорирование объекта</a:t>
            </a:r>
            <a:endParaRPr sz="4500" b="0" i="0" u="none" strike="noStrike" cap="none">
              <a:solidFill>
                <a:schemeClr val="dk1"/>
              </a:solidFill>
              <a:latin typeface="Calibri"/>
              <a:ea typeface="Calibri"/>
              <a:cs typeface="Calibri"/>
              <a:sym typeface="Calibri"/>
            </a:endParaRPr>
          </a:p>
        </p:txBody>
      </p:sp>
      <p:sp>
        <p:nvSpPr>
          <p:cNvPr id="368" name="Google Shape;368;g33618207f02_0_185"/>
          <p:cNvSpPr txBox="1"/>
          <p:nvPr/>
        </p:nvSpPr>
        <p:spPr>
          <a:xfrm>
            <a:off x="8068800"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369" name="Google Shape;369;g33618207f02_0_185"/>
          <p:cNvPicPr preferRelativeResize="0"/>
          <p:nvPr/>
        </p:nvPicPr>
        <p:blipFill rotWithShape="1">
          <a:blip r:embed="rId3">
            <a:alphaModFix/>
          </a:blip>
          <a:srcRect/>
          <a:stretch/>
        </p:blipFill>
        <p:spPr>
          <a:xfrm>
            <a:off x="6635345" y="1591375"/>
            <a:ext cx="4129350" cy="23903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373"/>
        <p:cNvGrpSpPr/>
        <p:nvPr/>
      </p:nvGrpSpPr>
      <p:grpSpPr>
        <a:xfrm>
          <a:off x="0" y="0"/>
          <a:ext cx="0" cy="0"/>
          <a:chOff x="0" y="0"/>
          <a:chExt cx="0" cy="0"/>
        </a:xfrm>
      </p:grpSpPr>
      <p:sp>
        <p:nvSpPr>
          <p:cNvPr id="374" name="Google Shape;374;g32dbd3e34b4_0_29"/>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75" name="Google Shape;375;g32dbd3e34b4_0_29"/>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76" name="Google Shape;376;g32dbd3e34b4_0_29"/>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77" name="Google Shape;377;g32dbd3e34b4_0_29"/>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78" name="Google Shape;378;g32dbd3e34b4_0_29"/>
          <p:cNvGrpSpPr/>
          <p:nvPr/>
        </p:nvGrpSpPr>
        <p:grpSpPr>
          <a:xfrm>
            <a:off x="-64825" y="2575"/>
            <a:ext cx="10763364" cy="7309872"/>
            <a:chOff x="-64825" y="2566"/>
            <a:chExt cx="10763364" cy="7598620"/>
          </a:xfrm>
        </p:grpSpPr>
        <p:sp>
          <p:nvSpPr>
            <p:cNvPr id="379" name="Google Shape;379;g32dbd3e34b4_0_29"/>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80" name="Google Shape;380;g32dbd3e34b4_0_29"/>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81" name="Google Shape;381;g32dbd3e34b4_0_29"/>
          <p:cNvSpPr txBox="1"/>
          <p:nvPr/>
        </p:nvSpPr>
        <p:spPr>
          <a:xfrm>
            <a:off x="-750" y="897825"/>
            <a:ext cx="10693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382" name="Google Shape;382;g32dbd3e34b4_0_29"/>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Категорирование объекта </a:t>
            </a:r>
            <a:endParaRPr sz="4500" b="0" i="0" u="none" strike="noStrike" cap="none">
              <a:solidFill>
                <a:schemeClr val="dk1"/>
              </a:solidFill>
              <a:latin typeface="Calibri"/>
              <a:ea typeface="Calibri"/>
              <a:cs typeface="Calibri"/>
              <a:sym typeface="Calibri"/>
            </a:endParaRPr>
          </a:p>
        </p:txBody>
      </p:sp>
      <p:sp>
        <p:nvSpPr>
          <p:cNvPr id="383" name="Google Shape;383;g32dbd3e34b4_0_29"/>
          <p:cNvSpPr txBox="1"/>
          <p:nvPr/>
        </p:nvSpPr>
        <p:spPr>
          <a:xfrm>
            <a:off x="8068800"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384" name="Google Shape;384;g32dbd3e34b4_0_29"/>
          <p:cNvPicPr preferRelativeResize="0"/>
          <p:nvPr/>
        </p:nvPicPr>
        <p:blipFill rotWithShape="1">
          <a:blip r:embed="rId3">
            <a:alphaModFix/>
          </a:blip>
          <a:srcRect/>
          <a:stretch/>
        </p:blipFill>
        <p:spPr>
          <a:xfrm>
            <a:off x="192725" y="3496899"/>
            <a:ext cx="5976176" cy="3044125"/>
          </a:xfrm>
          <a:prstGeom prst="rect">
            <a:avLst/>
          </a:prstGeom>
          <a:noFill/>
          <a:ln>
            <a:noFill/>
          </a:ln>
        </p:spPr>
      </p:pic>
      <p:sp>
        <p:nvSpPr>
          <p:cNvPr id="385" name="Google Shape;385;g32dbd3e34b4_0_29"/>
          <p:cNvSpPr txBox="1"/>
          <p:nvPr/>
        </p:nvSpPr>
        <p:spPr>
          <a:xfrm>
            <a:off x="95125" y="897825"/>
            <a:ext cx="10546200" cy="278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222222"/>
                </a:solidFill>
                <a:latin typeface="Calibri"/>
                <a:ea typeface="Calibri"/>
                <a:cs typeface="Calibri"/>
                <a:sym typeface="Calibri"/>
              </a:rPr>
              <a:t>Критерии категорирования перечислены в постановлениях Правительства РФ. Единого набора не существует, к разным объектам применяются разные критерии, их выбор зависит от официальной статистики по предотвращенным терактам, прогнозных показателей по количеству пострадавших и материальному ущербу.</a:t>
            </a:r>
            <a:br>
              <a:rPr lang="en-US" sz="1800" b="0" i="0" u="none" strike="noStrike" cap="none">
                <a:solidFill>
                  <a:srgbClr val="222222"/>
                </a:solidFill>
                <a:latin typeface="Calibri"/>
                <a:ea typeface="Calibri"/>
                <a:cs typeface="Calibri"/>
                <a:sym typeface="Calibri"/>
              </a:rPr>
            </a:br>
            <a:r>
              <a:rPr lang="en-US" sz="1800" b="0" i="0" u="none" strike="noStrike" cap="none">
                <a:solidFill>
                  <a:srgbClr val="222222"/>
                </a:solidFill>
                <a:latin typeface="Calibri"/>
                <a:ea typeface="Calibri"/>
                <a:cs typeface="Calibri"/>
                <a:sym typeface="Calibri"/>
              </a:rPr>
              <a:t>Чтобы правильно присвоить категорию, нужны статистические данные по совершенным или предотвращенным терактам — их необходимо получить в территориальном органе безопасности района расположения организации.</a:t>
            </a:r>
            <a:br>
              <a:rPr lang="en-US" sz="1800" b="0" i="0" u="none" strike="noStrike" cap="none">
                <a:solidFill>
                  <a:srgbClr val="222222"/>
                </a:solidFill>
                <a:latin typeface="Calibri"/>
                <a:ea typeface="Calibri"/>
                <a:cs typeface="Calibri"/>
                <a:sym typeface="Calibri"/>
              </a:rPr>
            </a:br>
            <a:r>
              <a:rPr lang="en-US" sz="1800" b="0" i="0" u="none" strike="noStrike" cap="none">
                <a:solidFill>
                  <a:srgbClr val="222222"/>
                </a:solidFill>
                <a:latin typeface="Calibri"/>
                <a:ea typeface="Calibri"/>
                <a:cs typeface="Calibri"/>
                <a:sym typeface="Calibri"/>
              </a:rPr>
              <a:t>Прогнозный показатель количества пострадавших принимается равным максимальному количеству единовременно пребывающих людей на объекте или территории в рабочие дни. </a:t>
            </a:r>
            <a:endParaRPr sz="1350" b="0" i="0" u="none" strike="noStrike" cap="none">
              <a:solidFill>
                <a:srgbClr val="222222"/>
              </a:solidFill>
              <a:latin typeface="Arial"/>
              <a:ea typeface="Arial"/>
              <a:cs typeface="Arial"/>
              <a:sym typeface="Arial"/>
            </a:endParaRPr>
          </a:p>
        </p:txBody>
      </p:sp>
      <p:pic>
        <p:nvPicPr>
          <p:cNvPr id="386" name="Google Shape;386;g32dbd3e34b4_0_29"/>
          <p:cNvPicPr preferRelativeResize="0"/>
          <p:nvPr/>
        </p:nvPicPr>
        <p:blipFill rotWithShape="1">
          <a:blip r:embed="rId4">
            <a:alphaModFix/>
          </a:blip>
          <a:srcRect/>
          <a:stretch/>
        </p:blipFill>
        <p:spPr>
          <a:xfrm>
            <a:off x="6020050" y="3496900"/>
            <a:ext cx="4217850" cy="13126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390"/>
        <p:cNvGrpSpPr/>
        <p:nvPr/>
      </p:nvGrpSpPr>
      <p:grpSpPr>
        <a:xfrm>
          <a:off x="0" y="0"/>
          <a:ext cx="0" cy="0"/>
          <a:chOff x="0" y="0"/>
          <a:chExt cx="0" cy="0"/>
        </a:xfrm>
      </p:grpSpPr>
      <p:sp>
        <p:nvSpPr>
          <p:cNvPr id="391" name="Google Shape;391;g33618207f02_0_66"/>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392" name="Google Shape;392;g33618207f02_0_66"/>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393" name="Google Shape;393;g33618207f02_0_66"/>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94" name="Google Shape;394;g33618207f02_0_66"/>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395" name="Google Shape;395;g33618207f02_0_66"/>
          <p:cNvGrpSpPr/>
          <p:nvPr/>
        </p:nvGrpSpPr>
        <p:grpSpPr>
          <a:xfrm>
            <a:off x="-64825" y="2575"/>
            <a:ext cx="10763364" cy="7309872"/>
            <a:chOff x="-64825" y="2566"/>
            <a:chExt cx="10763364" cy="7598620"/>
          </a:xfrm>
        </p:grpSpPr>
        <p:sp>
          <p:nvSpPr>
            <p:cNvPr id="396" name="Google Shape;396;g33618207f02_0_66"/>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97" name="Google Shape;397;g33618207f02_0_66"/>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98" name="Google Shape;398;g33618207f02_0_66"/>
          <p:cNvSpPr txBox="1"/>
          <p:nvPr/>
        </p:nvSpPr>
        <p:spPr>
          <a:xfrm>
            <a:off x="-750" y="897825"/>
            <a:ext cx="10693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9" name="Google Shape;399;g33618207f02_0_66"/>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Акт  </a:t>
            </a:r>
            <a:endParaRPr sz="4500" b="0" i="0" u="none" strike="noStrike" cap="none">
              <a:solidFill>
                <a:schemeClr val="dk1"/>
              </a:solidFill>
              <a:latin typeface="Calibri"/>
              <a:ea typeface="Calibri"/>
              <a:cs typeface="Calibri"/>
              <a:sym typeface="Calibri"/>
            </a:endParaRPr>
          </a:p>
        </p:txBody>
      </p:sp>
      <p:sp>
        <p:nvSpPr>
          <p:cNvPr id="400" name="Google Shape;400;g33618207f02_0_66"/>
          <p:cNvSpPr txBox="1"/>
          <p:nvPr/>
        </p:nvSpPr>
        <p:spPr>
          <a:xfrm>
            <a:off x="8068800"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401" name="Google Shape;401;g33618207f02_0_66"/>
          <p:cNvPicPr preferRelativeResize="0"/>
          <p:nvPr/>
        </p:nvPicPr>
        <p:blipFill rotWithShape="1">
          <a:blip r:embed="rId3">
            <a:alphaModFix/>
          </a:blip>
          <a:srcRect/>
          <a:stretch/>
        </p:blipFill>
        <p:spPr>
          <a:xfrm>
            <a:off x="-753" y="897822"/>
            <a:ext cx="3778250" cy="4192094"/>
          </a:xfrm>
          <a:prstGeom prst="rect">
            <a:avLst/>
          </a:prstGeom>
          <a:noFill/>
          <a:ln>
            <a:noFill/>
          </a:ln>
        </p:spPr>
      </p:pic>
      <p:sp>
        <p:nvSpPr>
          <p:cNvPr id="402" name="Google Shape;402;g33618207f02_0_66"/>
          <p:cNvSpPr txBox="1"/>
          <p:nvPr/>
        </p:nvSpPr>
        <p:spPr>
          <a:xfrm>
            <a:off x="3206625" y="5959000"/>
            <a:ext cx="74586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0000"/>
                </a:solidFill>
                <a:latin typeface="Calibri"/>
                <a:ea typeface="Calibri"/>
                <a:cs typeface="Calibri"/>
                <a:sym typeface="Calibri"/>
              </a:rPr>
              <a:t>Обратите внимание на особое требование ФСБ : Оборудовать помещение системой оповещения с микрофоном! </a:t>
            </a:r>
            <a:endParaRPr sz="1800" b="0" i="0" u="none" strike="noStrike" cap="none">
              <a:solidFill>
                <a:srgbClr val="FF0000"/>
              </a:solidFill>
              <a:latin typeface="Calibri"/>
              <a:ea typeface="Calibri"/>
              <a:cs typeface="Calibri"/>
              <a:sym typeface="Calibri"/>
            </a:endParaRPr>
          </a:p>
        </p:txBody>
      </p:sp>
      <p:sp>
        <p:nvSpPr>
          <p:cNvPr id="403" name="Google Shape;403;g33618207f02_0_66"/>
          <p:cNvSpPr txBox="1"/>
          <p:nvPr/>
        </p:nvSpPr>
        <p:spPr>
          <a:xfrm>
            <a:off x="3173475" y="897825"/>
            <a:ext cx="7524900" cy="440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Результаты работы комиссии оформляются актом обследования и категорирования объекта (территории), который является неотъемлемой частью паспорта безопасности объекта (территории). Акт обследования и категорирования объекта (территории) составляется в 2 экземплярах, подписывается всеми членами комиссии и хранится вместе с первым экземпляром паспорта безопасности объекта (территории).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В течение месяца со дня составления акта обследования и категорирования объекта (территории) составляется план необходимых мероприятий по обеспечению антитеррористической защищенности объекта (территории) с учетом возможных последствий совершения террористических актов и определяется прогнозный размер расходов на выполнение указанных мероприятий. Срок завершения мероприятий по обеспечению антитеррористической защищенности объекта (территории) с учетом объема планируемых работ и прогнозного размера расходов на выполнение соответствующих мероприятий не должен превышать 2 лет со дня подписания акта обследования и категорирования объекта (территории)</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407"/>
        <p:cNvGrpSpPr/>
        <p:nvPr/>
      </p:nvGrpSpPr>
      <p:grpSpPr>
        <a:xfrm>
          <a:off x="0" y="0"/>
          <a:ext cx="0" cy="0"/>
          <a:chOff x="0" y="0"/>
          <a:chExt cx="0" cy="0"/>
        </a:xfrm>
      </p:grpSpPr>
      <p:sp>
        <p:nvSpPr>
          <p:cNvPr id="408" name="Google Shape;408;g33618207f02_0_30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09" name="Google Shape;409;g33618207f02_0_30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10" name="Google Shape;410;g33618207f02_0_30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1" name="Google Shape;411;g33618207f02_0_30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12" name="Google Shape;412;g33618207f02_0_305"/>
          <p:cNvGrpSpPr/>
          <p:nvPr/>
        </p:nvGrpSpPr>
        <p:grpSpPr>
          <a:xfrm>
            <a:off x="-64825" y="2575"/>
            <a:ext cx="10763364" cy="7309872"/>
            <a:chOff x="-64825" y="2566"/>
            <a:chExt cx="10763364" cy="7598620"/>
          </a:xfrm>
        </p:grpSpPr>
        <p:sp>
          <p:nvSpPr>
            <p:cNvPr id="413" name="Google Shape;413;g33618207f02_0_305"/>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4" name="Google Shape;414;g33618207f02_0_30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15" name="Google Shape;415;g33618207f02_0_305"/>
          <p:cNvSpPr txBox="1"/>
          <p:nvPr/>
        </p:nvSpPr>
        <p:spPr>
          <a:xfrm>
            <a:off x="-750" y="897825"/>
            <a:ext cx="10693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50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Паспорт антитеррористической защищенности объекта — официальный, регламентированный национальными нормативными актами документ. Он показывает, насколько объект защищен при чрезвычайной ситуации. Другое название документа — паспорт безопасности объекта (территории). Правовой акт разрабатывается в организации, одновременно он является информационным и справочным.</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150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 Антитеррористический паспорт включает следующие сведения</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-какие защитные меры приняты в учреждении; кто отвечает за внедрение мер; как действовать при нештатной ситуации;как защищены сотрудники, посетители предприятия и жители находящихся по соседству жилых помещений.</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150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Список организаций, для которых оформление антитеррористического паспорта обязательно, регламентирован российским законодательством.: общественные места и здания;дошкольные, школьные, высшие учебные заведения и другие образовательные учреждения;медицинские организации;администрации;объекты под Управлением делами Президента РФ;дома культуры — театры, кинотеатры и концертные площадки;магазины и рынки;развлекательные и торговые центры для отдыха взрослых и детей;стадионы и другие спортивные площадки;гостиницы и базы отдыха;бизнес-центры и рестораны;храмы и церкви;объекты водоснабжения и водоотведения;опасные производственные цеха;объекты ТЭК другие учреждения, где одновременно находится много посетителей.</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Мероприятия по антитеррору включают:</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назначение лиц, ответственных за разработку защитных мер;</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разработку должностных инструкций для назначенных лиц;</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определение состава комиссии для обследования и категорирования объектов на предприятии;</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определение формы антитеррористического паспорта;</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разработку документа;</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согласование паспорта;</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проведение тренингов и инструктажей для сотрудников;</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оснащение техническими защитными средствами;</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подписание договора на охрану объекта с лицензированной компанией;</a:t>
            </a: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проведение спецобучения лиц, ответственных за охрану объекта от террористической угрозы.</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200" b="0" i="0" u="none" strike="noStrike" cap="none">
                <a:solidFill>
                  <a:schemeClr val="dk1"/>
                </a:solidFill>
                <a:latin typeface="Calibri"/>
                <a:ea typeface="Calibri"/>
                <a:cs typeface="Calibri"/>
                <a:sym typeface="Calibri"/>
              </a:rPr>
              <a:t>Отсутствие паспорта антитеррористической защищенности на объекте, включенном в список организаций, где такой паспорт должен быть — административное правонарушение. Оно влечет штраф, размер которого зависит от оштрафованного субъекта: частное лицо штрафуется на сумму от 3 до 5 тысяч, должностное лицо — от 30 до 50 тысяч, компания — от 100 до 500 тысяч рублей. Должностное лицо, ответственное за отсутствие документации по защите объекта, может быть лишено права занимать определенные должности на срок от полугода до трех лет.</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1500"/>
              </a:spcBef>
              <a:spcAft>
                <a:spcPts val="0"/>
              </a:spcAft>
              <a:buClr>
                <a:schemeClr val="dk1"/>
              </a:buClr>
              <a:buSzPts val="1100"/>
              <a:buFont typeface="Arial"/>
              <a:buNone/>
            </a:pPr>
            <a:endParaRPr sz="1100" b="0" i="0" u="none" strike="noStrike" cap="none">
              <a:solidFill>
                <a:srgbClr val="111827"/>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p:txBody>
      </p:sp>
      <p:sp>
        <p:nvSpPr>
          <p:cNvPr id="416" name="Google Shape;416;g33618207f02_0_305"/>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 Паспорт безопасности </a:t>
            </a:r>
            <a:endParaRPr sz="4500" b="0" i="0" u="none" strike="noStrike" cap="none">
              <a:solidFill>
                <a:schemeClr val="dk1"/>
              </a:solidFill>
              <a:latin typeface="Calibri"/>
              <a:ea typeface="Calibri"/>
              <a:cs typeface="Calibri"/>
              <a:sym typeface="Calibri"/>
            </a:endParaRPr>
          </a:p>
        </p:txBody>
      </p:sp>
      <p:sp>
        <p:nvSpPr>
          <p:cNvPr id="417" name="Google Shape;417;g33618207f02_0_305"/>
          <p:cNvSpPr txBox="1"/>
          <p:nvPr/>
        </p:nvSpPr>
        <p:spPr>
          <a:xfrm>
            <a:off x="8068800"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421"/>
        <p:cNvGrpSpPr/>
        <p:nvPr/>
      </p:nvGrpSpPr>
      <p:grpSpPr>
        <a:xfrm>
          <a:off x="0" y="0"/>
          <a:ext cx="0" cy="0"/>
          <a:chOff x="0" y="0"/>
          <a:chExt cx="0" cy="0"/>
        </a:xfrm>
      </p:grpSpPr>
      <p:sp>
        <p:nvSpPr>
          <p:cNvPr id="422" name="Google Shape;422;g33629136236_0_2"/>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23" name="Google Shape;423;g33629136236_0_2"/>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24" name="Google Shape;424;g33629136236_0_2"/>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5" name="Google Shape;425;g33629136236_0_2"/>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26" name="Google Shape;426;g33629136236_0_2"/>
          <p:cNvGrpSpPr/>
          <p:nvPr/>
        </p:nvGrpSpPr>
        <p:grpSpPr>
          <a:xfrm>
            <a:off x="-64825" y="2575"/>
            <a:ext cx="10763364" cy="7309872"/>
            <a:chOff x="-64825" y="2566"/>
            <a:chExt cx="10763364" cy="7598620"/>
          </a:xfrm>
        </p:grpSpPr>
        <p:sp>
          <p:nvSpPr>
            <p:cNvPr id="427" name="Google Shape;427;g33629136236_0_2"/>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8" name="Google Shape;428;g33629136236_0_2"/>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29" name="Google Shape;429;g33629136236_0_2"/>
          <p:cNvSpPr txBox="1"/>
          <p:nvPr/>
        </p:nvSpPr>
        <p:spPr>
          <a:xfrm>
            <a:off x="-750" y="897825"/>
            <a:ext cx="10693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500"/>
              </a:spcBef>
              <a:spcAft>
                <a:spcPts val="0"/>
              </a:spcAft>
              <a:buClr>
                <a:schemeClr val="dk1"/>
              </a:buClr>
              <a:buSzPts val="1100"/>
              <a:buFont typeface="Arial"/>
              <a:buNone/>
            </a:pPr>
            <a:endParaRPr sz="1100" b="0" i="0" u="none" strike="noStrike" cap="none">
              <a:solidFill>
                <a:srgbClr val="111827"/>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p:txBody>
      </p:sp>
      <p:sp>
        <p:nvSpPr>
          <p:cNvPr id="430" name="Google Shape;430;g33629136236_0_2"/>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В каких организациях надо согласовывать?   </a:t>
            </a:r>
            <a:endParaRPr sz="4500" b="0" i="0" u="none" strike="noStrike" cap="none">
              <a:solidFill>
                <a:schemeClr val="dk1"/>
              </a:solidFill>
              <a:latin typeface="Calibri"/>
              <a:ea typeface="Calibri"/>
              <a:cs typeface="Calibri"/>
              <a:sym typeface="Calibri"/>
            </a:endParaRPr>
          </a:p>
        </p:txBody>
      </p:sp>
      <p:sp>
        <p:nvSpPr>
          <p:cNvPr id="431" name="Google Shape;431;g33629136236_0_2"/>
          <p:cNvSpPr txBox="1"/>
          <p:nvPr/>
        </p:nvSpPr>
        <p:spPr>
          <a:xfrm>
            <a:off x="8006625" y="6464500"/>
            <a:ext cx="2623200" cy="8067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432" name="Google Shape;432;g33629136236_0_2"/>
          <p:cNvPicPr preferRelativeResize="0"/>
          <p:nvPr/>
        </p:nvPicPr>
        <p:blipFill rotWithShape="1">
          <a:blip r:embed="rId3">
            <a:alphaModFix/>
          </a:blip>
          <a:srcRect/>
          <a:stretch/>
        </p:blipFill>
        <p:spPr>
          <a:xfrm>
            <a:off x="7315575" y="979801"/>
            <a:ext cx="3314249" cy="4687549"/>
          </a:xfrm>
          <a:prstGeom prst="rect">
            <a:avLst/>
          </a:prstGeom>
          <a:noFill/>
          <a:ln>
            <a:noFill/>
          </a:ln>
        </p:spPr>
      </p:pic>
      <p:sp>
        <p:nvSpPr>
          <p:cNvPr id="433" name="Google Shape;433;g33629136236_0_2"/>
          <p:cNvSpPr txBox="1"/>
          <p:nvPr/>
        </p:nvSpPr>
        <p:spPr>
          <a:xfrm>
            <a:off x="343925" y="1129800"/>
            <a:ext cx="6299400" cy="5690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600" b="0" i="0" u="none" strike="noStrike" cap="none">
                <a:solidFill>
                  <a:srgbClr val="413E39"/>
                </a:solidFill>
                <a:highlight>
                  <a:srgbClr val="FFFFFF"/>
                </a:highlight>
                <a:latin typeface="Calibri"/>
                <a:ea typeface="Calibri"/>
                <a:cs typeface="Calibri"/>
                <a:sym typeface="Calibri"/>
              </a:rPr>
              <a:t>Паспорт антитеррористической защищённости объекта (территории) проходит согласование в следующих структурах исполнительной власти:</a:t>
            </a:r>
            <a:endParaRPr sz="1600" b="0" i="0" u="none" strike="noStrike" cap="none">
              <a:solidFill>
                <a:srgbClr val="413E39"/>
              </a:solidFill>
              <a:highlight>
                <a:srgbClr val="FFFFFF"/>
              </a:highlight>
              <a:latin typeface="Calibri"/>
              <a:ea typeface="Calibri"/>
              <a:cs typeface="Calibri"/>
              <a:sym typeface="Calibri"/>
            </a:endParaRPr>
          </a:p>
          <a:p>
            <a:pPr marL="457200" marR="0" lvl="0" indent="-228600" algn="l" rtl="0">
              <a:lnSpc>
                <a:spcPct val="115000"/>
              </a:lnSpc>
              <a:spcBef>
                <a:spcPts val="1800"/>
              </a:spcBef>
              <a:spcAft>
                <a:spcPts val="0"/>
              </a:spcAft>
              <a:buClr>
                <a:srgbClr val="413E39"/>
              </a:buClr>
              <a:buSzPts val="1600"/>
              <a:buFont typeface="Calibri"/>
              <a:buNone/>
            </a:pPr>
            <a:r>
              <a:rPr lang="en-US" sz="1600" b="0" i="0" u="none" strike="noStrike" cap="none">
                <a:solidFill>
                  <a:srgbClr val="413E39"/>
                </a:solidFill>
                <a:highlight>
                  <a:srgbClr val="FFFFFF"/>
                </a:highlight>
                <a:latin typeface="Calibri"/>
                <a:ea typeface="Calibri"/>
                <a:cs typeface="Calibri"/>
                <a:sym typeface="Calibri"/>
              </a:rPr>
              <a:t>ФСБ (в территориальном управлении Федеральной службы безопасности РФ)</a:t>
            </a:r>
            <a:endParaRPr sz="1600" b="0" i="0" u="none" strike="noStrike" cap="none">
              <a:solidFill>
                <a:srgbClr val="413E39"/>
              </a:solidFill>
              <a:highlight>
                <a:srgbClr val="FFFFFF"/>
              </a:highlight>
              <a:latin typeface="Calibri"/>
              <a:ea typeface="Calibri"/>
              <a:cs typeface="Calibri"/>
              <a:sym typeface="Calibri"/>
            </a:endParaRPr>
          </a:p>
          <a:p>
            <a:pPr marL="457200" marR="0" lvl="0" indent="-228600" algn="l" rtl="0">
              <a:lnSpc>
                <a:spcPct val="115000"/>
              </a:lnSpc>
              <a:spcBef>
                <a:spcPts val="0"/>
              </a:spcBef>
              <a:spcAft>
                <a:spcPts val="0"/>
              </a:spcAft>
              <a:buClr>
                <a:srgbClr val="413E39"/>
              </a:buClr>
              <a:buSzPts val="1600"/>
              <a:buFont typeface="Calibri"/>
              <a:buNone/>
            </a:pPr>
            <a:r>
              <a:rPr lang="en-US" sz="1600" b="0" i="0" u="none" strike="noStrike" cap="none">
                <a:solidFill>
                  <a:srgbClr val="413E39"/>
                </a:solidFill>
                <a:highlight>
                  <a:srgbClr val="FFFFFF"/>
                </a:highlight>
                <a:latin typeface="Calibri"/>
                <a:ea typeface="Calibri"/>
                <a:cs typeface="Calibri"/>
                <a:sym typeface="Calibri"/>
              </a:rPr>
              <a:t>МВД (ОВД, УВД) (в территориальном отделе управления Министерства внутренних дел РФ)</a:t>
            </a:r>
            <a:endParaRPr sz="1600" b="0" i="0" u="none" strike="noStrike" cap="none">
              <a:solidFill>
                <a:srgbClr val="413E39"/>
              </a:solidFill>
              <a:highlight>
                <a:srgbClr val="FFFFFF"/>
              </a:highlight>
              <a:latin typeface="Calibri"/>
              <a:ea typeface="Calibri"/>
              <a:cs typeface="Calibri"/>
              <a:sym typeface="Calibri"/>
            </a:endParaRPr>
          </a:p>
          <a:p>
            <a:pPr marL="457200" marR="0" lvl="0" indent="-228600" algn="l" rtl="0">
              <a:lnSpc>
                <a:spcPct val="115000"/>
              </a:lnSpc>
              <a:spcBef>
                <a:spcPts val="0"/>
              </a:spcBef>
              <a:spcAft>
                <a:spcPts val="0"/>
              </a:spcAft>
              <a:buClr>
                <a:srgbClr val="413E39"/>
              </a:buClr>
              <a:buSzPts val="1600"/>
              <a:buFont typeface="Calibri"/>
              <a:buNone/>
            </a:pPr>
            <a:r>
              <a:rPr lang="en-US" sz="1600" b="0" i="0" u="none" strike="noStrike" cap="none">
                <a:solidFill>
                  <a:srgbClr val="413E39"/>
                </a:solidFill>
                <a:highlight>
                  <a:srgbClr val="FFFFFF"/>
                </a:highlight>
                <a:latin typeface="Calibri"/>
                <a:ea typeface="Calibri"/>
                <a:cs typeface="Calibri"/>
                <a:sym typeface="Calibri"/>
              </a:rPr>
              <a:t>МЧС (ГОиЧС) (в территориальном подразделении Министерство РФ по делам гражданской обороны, чрезвычайным ситуациям и ликвидации последствий стихийных бедствий)</a:t>
            </a:r>
            <a:endParaRPr sz="1600" b="0" i="0" u="none" strike="noStrike" cap="none">
              <a:solidFill>
                <a:srgbClr val="413E39"/>
              </a:solidFill>
              <a:highlight>
                <a:srgbClr val="FFFFFF"/>
              </a:highlight>
              <a:latin typeface="Calibri"/>
              <a:ea typeface="Calibri"/>
              <a:cs typeface="Calibri"/>
              <a:sym typeface="Calibri"/>
            </a:endParaRPr>
          </a:p>
          <a:p>
            <a:pPr marL="457200" marR="0" lvl="0" indent="-228600" algn="l" rtl="0">
              <a:lnSpc>
                <a:spcPct val="115000"/>
              </a:lnSpc>
              <a:spcBef>
                <a:spcPts val="0"/>
              </a:spcBef>
              <a:spcAft>
                <a:spcPts val="0"/>
              </a:spcAft>
              <a:buClr>
                <a:srgbClr val="413E39"/>
              </a:buClr>
              <a:buSzPts val="1600"/>
              <a:buFont typeface="Calibri"/>
              <a:buNone/>
            </a:pPr>
            <a:r>
              <a:rPr lang="en-US" sz="1600" b="0" i="0" u="none" strike="noStrike" cap="none">
                <a:solidFill>
                  <a:srgbClr val="413E39"/>
                </a:solidFill>
                <a:highlight>
                  <a:srgbClr val="FFFFFF"/>
                </a:highlight>
                <a:latin typeface="Calibri"/>
                <a:ea typeface="Calibri"/>
                <a:cs typeface="Calibri"/>
                <a:sym typeface="Calibri"/>
              </a:rPr>
              <a:t>ФСВНГ (Росгвардия) (в территориальном управлении Федеральной службы войск национальной гвардии Российской Федерации)</a:t>
            </a:r>
            <a:endParaRPr sz="1600" b="0" i="0" u="none" strike="noStrike" cap="none">
              <a:solidFill>
                <a:srgbClr val="413E39"/>
              </a:solidFill>
              <a:highlight>
                <a:srgbClr val="FFFFFF"/>
              </a:highlight>
              <a:latin typeface="Calibri"/>
              <a:ea typeface="Calibri"/>
              <a:cs typeface="Calibri"/>
              <a:sym typeface="Calibri"/>
            </a:endParaRPr>
          </a:p>
          <a:p>
            <a:pPr marL="0" marR="0" lvl="0" indent="0" algn="l" rtl="0">
              <a:lnSpc>
                <a:spcPct val="115000"/>
              </a:lnSpc>
              <a:spcBef>
                <a:spcPts val="1000"/>
              </a:spcBef>
              <a:spcAft>
                <a:spcPts val="0"/>
              </a:spcAft>
              <a:buClr>
                <a:schemeClr val="dk1"/>
              </a:buClr>
              <a:buSzPts val="1100"/>
              <a:buFont typeface="Arial"/>
              <a:buNone/>
            </a:pPr>
            <a:r>
              <a:rPr lang="en-US" sz="1600" b="0" i="0" u="none" strike="noStrike" cap="none">
                <a:solidFill>
                  <a:srgbClr val="413E39"/>
                </a:solidFill>
                <a:highlight>
                  <a:srgbClr val="FFFFFF"/>
                </a:highlight>
                <a:latin typeface="Calibri"/>
                <a:ea typeface="Calibri"/>
                <a:cs typeface="Calibri"/>
                <a:sym typeface="Calibri"/>
              </a:rPr>
              <a:t>Процедура согласования длится до 30 дней с момента представления в названные госструктуры разработанного документа.</a:t>
            </a:r>
            <a:endParaRPr sz="1600" b="0" i="0" u="none" strike="noStrike" cap="none">
              <a:solidFill>
                <a:srgbClr val="413E39"/>
              </a:solidFill>
              <a:highlight>
                <a:srgbClr val="FFFFFF"/>
              </a:highlight>
              <a:latin typeface="Calibri"/>
              <a:ea typeface="Calibri"/>
              <a:cs typeface="Calibri"/>
              <a:sym typeface="Calibri"/>
            </a:endParaRPr>
          </a:p>
          <a:p>
            <a:pPr marL="0" marR="0" lvl="0" indent="0" algn="l" rtl="0">
              <a:lnSpc>
                <a:spcPct val="115000"/>
              </a:lnSpc>
              <a:spcBef>
                <a:spcPts val="1800"/>
              </a:spcBef>
              <a:spcAft>
                <a:spcPts val="0"/>
              </a:spcAft>
              <a:buClr>
                <a:schemeClr val="dk1"/>
              </a:buClr>
              <a:buSzPts val="1100"/>
              <a:buFont typeface="Arial"/>
              <a:buNone/>
            </a:pPr>
            <a:r>
              <a:rPr lang="en-US" sz="1600" b="0" i="0" u="none" strike="noStrike" cap="none">
                <a:solidFill>
                  <a:srgbClr val="413E39"/>
                </a:solidFill>
                <a:highlight>
                  <a:srgbClr val="FFFFFF"/>
                </a:highlight>
                <a:latin typeface="Calibri"/>
                <a:ea typeface="Calibri"/>
                <a:cs typeface="Calibri"/>
                <a:sym typeface="Calibri"/>
              </a:rPr>
              <a:t>На практике этап согласования документа может превысить положенные сроки.</a:t>
            </a:r>
            <a:endParaRPr sz="1600" b="0" i="0" u="none" strike="noStrike" cap="none">
              <a:solidFill>
                <a:srgbClr val="413E39"/>
              </a:solidFill>
              <a:highlight>
                <a:srgbClr val="FFFFFF"/>
              </a:highlight>
              <a:latin typeface="Calibri"/>
              <a:ea typeface="Calibri"/>
              <a:cs typeface="Calibri"/>
              <a:sym typeface="Calibri"/>
            </a:endParaRPr>
          </a:p>
          <a:p>
            <a:pPr marL="0" marR="0" lvl="0" indent="0" algn="l" rtl="0">
              <a:lnSpc>
                <a:spcPct val="100000"/>
              </a:lnSpc>
              <a:spcBef>
                <a:spcPts val="18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437"/>
        <p:cNvGrpSpPr/>
        <p:nvPr/>
      </p:nvGrpSpPr>
      <p:grpSpPr>
        <a:xfrm>
          <a:off x="0" y="0"/>
          <a:ext cx="0" cy="0"/>
          <a:chOff x="0" y="0"/>
          <a:chExt cx="0" cy="0"/>
        </a:xfrm>
      </p:grpSpPr>
      <p:sp>
        <p:nvSpPr>
          <p:cNvPr id="438" name="Google Shape;438;g33618207f02_0_284"/>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39" name="Google Shape;439;g33618207f02_0_284"/>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40" name="Google Shape;440;g33618207f02_0_284"/>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41" name="Google Shape;441;g33618207f02_0_284"/>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42" name="Google Shape;442;g33618207f02_0_284"/>
          <p:cNvGrpSpPr/>
          <p:nvPr/>
        </p:nvGrpSpPr>
        <p:grpSpPr>
          <a:xfrm>
            <a:off x="-64825" y="2575"/>
            <a:ext cx="10763364" cy="7309872"/>
            <a:chOff x="-64825" y="2566"/>
            <a:chExt cx="10763364" cy="7598620"/>
          </a:xfrm>
        </p:grpSpPr>
        <p:sp>
          <p:nvSpPr>
            <p:cNvPr id="443" name="Google Shape;443;g33618207f02_0_284"/>
            <p:cNvSpPr/>
            <p:nvPr/>
          </p:nvSpPr>
          <p:spPr>
            <a:xfrm>
              <a:off x="-200" y="2566"/>
              <a:ext cx="10585209"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44" name="Google Shape;444;g33618207f02_0_284"/>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45" name="Google Shape;445;g33618207f02_0_284"/>
          <p:cNvSpPr txBox="1"/>
          <p:nvPr/>
        </p:nvSpPr>
        <p:spPr>
          <a:xfrm>
            <a:off x="-750" y="897825"/>
            <a:ext cx="10693500" cy="5767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rgbClr val="413E39"/>
                </a:solidFill>
                <a:highlight>
                  <a:srgbClr val="FFFFFF"/>
                </a:highlight>
                <a:latin typeface="Arial"/>
                <a:ea typeface="Arial"/>
                <a:cs typeface="Arial"/>
                <a:sym typeface="Arial"/>
              </a:rPr>
              <a:t>Срок действия ПАЗО зависит от характера и категории объекта антитеррористической защиты и варьирует: от 3-х лет до 5-и лет. По истечение установленного срока действия или по мере необходимости ПАЗО подлежит актуализации (перепроверке и повторному согласованию).Плановая актуализация типового Паспорта антитеррористической защищённости проводится не реже 1 раза в 5 лет</a:t>
            </a:r>
            <a:endParaRPr sz="1200" b="0" i="0" u="none" strike="noStrike" cap="none">
              <a:solidFill>
                <a:srgbClr val="413E39"/>
              </a:solidFill>
              <a:highlight>
                <a:srgbClr val="FFFFFF"/>
              </a:highlight>
              <a:latin typeface="Arial"/>
              <a:ea typeface="Arial"/>
              <a:cs typeface="Arial"/>
              <a:sym typeface="Arial"/>
            </a:endParaRPr>
          </a:p>
          <a:p>
            <a:pPr marL="0" marR="0" lvl="0" indent="0" algn="l" rtl="0">
              <a:lnSpc>
                <a:spcPct val="115000"/>
              </a:lnSpc>
              <a:spcBef>
                <a:spcPts val="1800"/>
              </a:spcBef>
              <a:spcAft>
                <a:spcPts val="0"/>
              </a:spcAft>
              <a:buClr>
                <a:schemeClr val="dk1"/>
              </a:buClr>
              <a:buSzPts val="1100"/>
              <a:buFont typeface="Arial"/>
              <a:buNone/>
            </a:pPr>
            <a:r>
              <a:rPr lang="en-US" sz="1200" b="0" i="0" u="none" strike="noStrike" cap="none">
                <a:solidFill>
                  <a:srgbClr val="413E39"/>
                </a:solidFill>
                <a:highlight>
                  <a:srgbClr val="FFFFFF"/>
                </a:highlight>
                <a:latin typeface="Arial"/>
                <a:ea typeface="Arial"/>
                <a:cs typeface="Arial"/>
                <a:sym typeface="Arial"/>
              </a:rPr>
              <a:t>Внеплановая актуализация ПАЗ предусмотрена в следующих случаях:</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180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Изменение нормативно-правовой базы, регулирующей требования к оформлению документа</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Смена правообладателя объекта</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Изменился статус объекта защиты (перемена значимости, перемена сферы использования)</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Изменилась общая площадь и/или границы объекта</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Изменился уровень или характер террористических угроз</a:t>
            </a:r>
            <a:endParaRPr sz="1200" b="0" i="0" u="none" strike="noStrike" cap="none">
              <a:solidFill>
                <a:srgbClr val="413E39"/>
              </a:solidFill>
              <a:highlight>
                <a:srgbClr val="FFFFFF"/>
              </a:highlight>
              <a:latin typeface="Arial"/>
              <a:ea typeface="Arial"/>
              <a:cs typeface="Arial"/>
              <a:sym typeface="Arial"/>
            </a:endParaRPr>
          </a:p>
          <a:p>
            <a:pPr marL="457200" marR="0" lvl="0" indent="-228600" algn="l" rtl="0">
              <a:lnSpc>
                <a:spcPct val="115000"/>
              </a:lnSpc>
              <a:spcBef>
                <a:spcPts val="0"/>
              </a:spcBef>
              <a:spcAft>
                <a:spcPts val="0"/>
              </a:spcAft>
              <a:buClr>
                <a:srgbClr val="413E39"/>
              </a:buClr>
              <a:buSzPts val="1200"/>
              <a:buFont typeface="Arial"/>
              <a:buNone/>
            </a:pPr>
            <a:r>
              <a:rPr lang="en-US" sz="1200" b="0" i="0" u="none" strike="noStrike" cap="none">
                <a:solidFill>
                  <a:srgbClr val="413E39"/>
                </a:solidFill>
                <a:highlight>
                  <a:srgbClr val="FFFFFF"/>
                </a:highlight>
                <a:latin typeface="Arial"/>
                <a:ea typeface="Arial"/>
                <a:cs typeface="Arial"/>
                <a:sym typeface="Arial"/>
              </a:rPr>
              <a:t>Возведение нового объекта в границах или в непосредственной близости от объекта защиты</a:t>
            </a:r>
            <a:endParaRPr sz="1200" b="0" i="0" u="none" strike="noStrike" cap="none">
              <a:solidFill>
                <a:srgbClr val="413E39"/>
              </a:solidFill>
              <a:highlight>
                <a:srgbClr val="FFFFFF"/>
              </a:highlight>
              <a:latin typeface="Arial"/>
              <a:ea typeface="Arial"/>
              <a:cs typeface="Arial"/>
              <a:sym typeface="Arial"/>
            </a:endParaRPr>
          </a:p>
          <a:p>
            <a:pPr marL="0" marR="0" lvl="0" indent="0" algn="l" rtl="0">
              <a:lnSpc>
                <a:spcPct val="115000"/>
              </a:lnSpc>
              <a:spcBef>
                <a:spcPts val="1000"/>
              </a:spcBef>
              <a:spcAft>
                <a:spcPts val="0"/>
              </a:spcAft>
              <a:buClr>
                <a:schemeClr val="dk1"/>
              </a:buClr>
              <a:buSzPts val="1100"/>
              <a:buFont typeface="Arial"/>
              <a:buNone/>
            </a:pPr>
            <a:r>
              <a:rPr lang="en-US" sz="1200" b="0" i="0" u="none" strike="noStrike" cap="none">
                <a:solidFill>
                  <a:srgbClr val="413E39"/>
                </a:solidFill>
                <a:highlight>
                  <a:srgbClr val="FFFFFF"/>
                </a:highlight>
                <a:latin typeface="Arial"/>
                <a:ea typeface="Arial"/>
                <a:cs typeface="Arial"/>
                <a:sym typeface="Arial"/>
              </a:rPr>
              <a:t>После актуализации документ проходит повторное согласование и утверждается в государственной или местной администрации (мэрии, муниципалитете).</a:t>
            </a:r>
            <a:endParaRPr sz="1200" b="0" i="0" u="none" strike="noStrike" cap="none">
              <a:solidFill>
                <a:srgbClr val="413E39"/>
              </a:solidFill>
              <a:highlight>
                <a:srgbClr val="FFFFFF"/>
              </a:highlight>
              <a:latin typeface="Arial"/>
              <a:ea typeface="Arial"/>
              <a:cs typeface="Arial"/>
              <a:sym typeface="Arial"/>
            </a:endParaRPr>
          </a:p>
          <a:p>
            <a:pPr marL="0" marR="0" lvl="0" indent="0" algn="l" rtl="0">
              <a:lnSpc>
                <a:spcPct val="115000"/>
              </a:lnSpc>
              <a:spcBef>
                <a:spcPts val="1800"/>
              </a:spcBef>
              <a:spcAft>
                <a:spcPts val="0"/>
              </a:spcAft>
              <a:buClr>
                <a:schemeClr val="dk1"/>
              </a:buClr>
              <a:buSzPts val="1100"/>
              <a:buFont typeface="Arial"/>
              <a:buNone/>
            </a:pPr>
            <a:r>
              <a:rPr lang="en-US" sz="1200" b="0" i="0" u="none" strike="noStrike" cap="none">
                <a:solidFill>
                  <a:srgbClr val="404040"/>
                </a:solidFill>
                <a:highlight>
                  <a:schemeClr val="lt1"/>
                </a:highlight>
                <a:latin typeface="Roboto"/>
                <a:ea typeface="Roboto"/>
                <a:cs typeface="Roboto"/>
                <a:sym typeface="Roboto"/>
              </a:rPr>
              <a:t>.</a:t>
            </a:r>
            <a:r>
              <a:rPr lang="en-US" sz="1200" b="1" i="0" u="none" strike="noStrike" cap="none">
                <a:solidFill>
                  <a:srgbClr val="404040"/>
                </a:solidFill>
                <a:highlight>
                  <a:schemeClr val="lt1"/>
                </a:highlight>
                <a:latin typeface="Roboto"/>
                <a:ea typeface="Roboto"/>
                <a:cs typeface="Roboto"/>
                <a:sym typeface="Roboto"/>
              </a:rPr>
              <a:t> Исключения и особые случаи:</a:t>
            </a:r>
            <a:endParaRPr sz="1200" b="1" i="0" u="none" strike="noStrike" cap="none">
              <a:solidFill>
                <a:srgbClr val="404040"/>
              </a:solidFill>
              <a:highlight>
                <a:schemeClr val="lt1"/>
              </a:highlight>
              <a:latin typeface="Roboto"/>
              <a:ea typeface="Roboto"/>
              <a:cs typeface="Roboto"/>
              <a:sym typeface="Roboto"/>
            </a:endParaRPr>
          </a:p>
          <a:p>
            <a:pPr marL="0" marR="0" lvl="0" indent="0" algn="l" rtl="0">
              <a:lnSpc>
                <a:spcPct val="115000"/>
              </a:lnSpc>
              <a:spcBef>
                <a:spcPts val="1500"/>
              </a:spcBef>
              <a:spcAft>
                <a:spcPts val="0"/>
              </a:spcAft>
              <a:buClr>
                <a:schemeClr val="dk1"/>
              </a:buClr>
              <a:buSzPts val="1100"/>
              <a:buFont typeface="Arial"/>
              <a:buNone/>
            </a:pPr>
            <a:endParaRPr sz="1100" b="0" i="0" u="none" strike="noStrike" cap="none">
              <a:solidFill>
                <a:srgbClr val="111827"/>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chemeClr val="dk1"/>
              </a:solidFill>
              <a:latin typeface="Calibri"/>
              <a:ea typeface="Calibri"/>
              <a:cs typeface="Calibri"/>
              <a:sym typeface="Calibri"/>
            </a:endParaRPr>
          </a:p>
        </p:txBody>
      </p:sp>
      <p:sp>
        <p:nvSpPr>
          <p:cNvPr id="446" name="Google Shape;446;g33618207f02_0_284"/>
          <p:cNvSpPr txBox="1"/>
          <p:nvPr/>
        </p:nvSpPr>
        <p:spPr>
          <a:xfrm>
            <a:off x="0" y="0"/>
            <a:ext cx="10692000" cy="8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4500" b="0" i="0" u="none" strike="noStrike" cap="none">
                <a:solidFill>
                  <a:schemeClr val="dk1"/>
                </a:solidFill>
                <a:latin typeface="Calibri"/>
                <a:ea typeface="Calibri"/>
                <a:cs typeface="Calibri"/>
                <a:sym typeface="Calibri"/>
              </a:rPr>
              <a:t> Паспорт безопасности </a:t>
            </a:r>
            <a:endParaRPr sz="4500" b="0" i="0" u="none" strike="noStrike" cap="none">
              <a:solidFill>
                <a:schemeClr val="dk1"/>
              </a:solidFill>
              <a:latin typeface="Calibri"/>
              <a:ea typeface="Calibri"/>
              <a:cs typeface="Calibri"/>
              <a:sym typeface="Calibri"/>
            </a:endParaRPr>
          </a:p>
        </p:txBody>
      </p:sp>
      <p:sp>
        <p:nvSpPr>
          <p:cNvPr id="447" name="Google Shape;447;g33618207f02_0_284"/>
          <p:cNvSpPr txBox="1"/>
          <p:nvPr/>
        </p:nvSpPr>
        <p:spPr>
          <a:xfrm>
            <a:off x="8068800"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graphicFrame>
        <p:nvGraphicFramePr>
          <p:cNvPr id="448" name="Google Shape;448;g33618207f02_0_284"/>
          <p:cNvGraphicFramePr/>
          <p:nvPr/>
        </p:nvGraphicFramePr>
        <p:xfrm>
          <a:off x="2616513" y="4486050"/>
          <a:ext cx="3000000" cy="3000000"/>
        </p:xfrm>
        <a:graphic>
          <a:graphicData uri="http://schemas.openxmlformats.org/drawingml/2006/table">
            <a:tbl>
              <a:tblPr>
                <a:noFill/>
                <a:tableStyleId>{02A30C5F-DF17-47D8-96DA-034139D5FD46}</a:tableStyleId>
              </a:tblPr>
              <a:tblGrid>
                <a:gridCol w="2772525"/>
                <a:gridCol w="1474300"/>
                <a:gridCol w="3740725"/>
              </a:tblGrid>
              <a:tr h="553800">
                <a:tc>
                  <a:txBody>
                    <a:bodyPr/>
                    <a:lstStyle/>
                    <a:p>
                      <a:pPr marL="0" marR="0" lvl="0" indent="0" algn="l" rtl="0">
                        <a:lnSpc>
                          <a:spcPct val="172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Тип объекта</a:t>
                      </a:r>
                      <a:endParaRPr sz="1100" b="1" u="none" strike="noStrike" cap="none">
                        <a:solidFill>
                          <a:schemeClr val="dk1"/>
                        </a:solidFill>
                        <a:latin typeface="Calibri"/>
                        <a:ea typeface="Calibri"/>
                        <a:cs typeface="Calibri"/>
                        <a:sym typeface="Calibri"/>
                      </a:endParaRPr>
                    </a:p>
                  </a:txBody>
                  <a:tcPr marL="91425"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Срок действия</a:t>
                      </a:r>
                      <a:endParaRPr sz="1100" b="1" u="none" strike="noStrike" cap="none">
                        <a:solidFill>
                          <a:schemeClr val="dk1"/>
                        </a:solidFill>
                        <a:latin typeface="Calibri"/>
                        <a:ea typeface="Calibri"/>
                        <a:cs typeface="Calibri"/>
                        <a:sym typeface="Calibri"/>
                      </a:endParaRPr>
                    </a:p>
                  </a:txBody>
                  <a:tcPr marL="95250" marR="95250" marT="95250" marB="95250">
                    <a:lnB w="11425" cap="flat" cmpd="sng">
                      <a:solidFill>
                        <a:srgbClr val="BBBBBB"/>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b="1" u="none" strike="noStrike" cap="none">
                          <a:solidFill>
                            <a:schemeClr val="dk1"/>
                          </a:solidFill>
                          <a:latin typeface="Calibri"/>
                          <a:ea typeface="Calibri"/>
                          <a:cs typeface="Calibri"/>
                          <a:sym typeface="Calibri"/>
                        </a:rPr>
                        <a:t>Обоснование</a:t>
                      </a:r>
                      <a:endParaRPr sz="1100" b="1" u="none" strike="noStrike" cap="none">
                        <a:solidFill>
                          <a:schemeClr val="dk1"/>
                        </a:solidFill>
                        <a:latin typeface="Calibri"/>
                        <a:ea typeface="Calibri"/>
                        <a:cs typeface="Calibri"/>
                        <a:sym typeface="Calibri"/>
                      </a:endParaRPr>
                    </a:p>
                  </a:txBody>
                  <a:tcPr marL="95250" marR="95250" marT="95250" marB="95250">
                    <a:lnB w="11425" cap="flat" cmpd="sng">
                      <a:solidFill>
                        <a:srgbClr val="BBBBBB"/>
                      </a:solidFill>
                      <a:prstDash val="solid"/>
                      <a:round/>
                      <a:headEnd type="none" w="sm" len="sm"/>
                      <a:tailEnd type="none" w="sm" len="sm"/>
                    </a:lnB>
                  </a:tcPr>
                </a:tc>
              </a:tr>
              <a:tr h="704850">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Объекты I категории опасности</a:t>
                      </a:r>
                      <a:endParaRPr sz="1100" u="none" strike="noStrike" cap="none">
                        <a:solidFill>
                          <a:schemeClr val="dk1"/>
                        </a:solidFill>
                        <a:latin typeface="Calibri"/>
                        <a:ea typeface="Calibri"/>
                        <a:cs typeface="Calibri"/>
                        <a:sym typeface="Calibri"/>
                      </a:endParaRPr>
                    </a:p>
                  </a:txBody>
                  <a:tcPr marL="91425"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1 год</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Требование ПП-1765 (п. 12) для мест массового пребывания людей (ТЦ, стадионы)</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BBBBBB"/>
                      </a:solidFill>
                      <a:prstDash val="solid"/>
                      <a:round/>
                      <a:headEnd type="none" w="sm" len="sm"/>
                      <a:tailEnd type="none" w="sm" len="sm"/>
                    </a:lnT>
                    <a:lnB w="11425" cap="flat" cmpd="sng">
                      <a:solidFill>
                        <a:srgbClr val="E5E5E5"/>
                      </a:solidFill>
                      <a:prstDash val="solid"/>
                      <a:round/>
                      <a:headEnd type="none" w="sm" len="sm"/>
                      <a:tailEnd type="none" w="sm" len="sm"/>
                    </a:lnB>
                  </a:tcPr>
                </a:tc>
              </a:tr>
              <a:tr h="606225">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Объекты II–III категорий</a:t>
                      </a:r>
                      <a:endParaRPr sz="1100"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3 года</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Стандартный срок по ПП-1765 и отраслевым приказам</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r h="704850">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Школы, больницы, транспорт</a:t>
                      </a:r>
                      <a:endParaRPr sz="1100" u="none" strike="noStrike" cap="none">
                        <a:solidFill>
                          <a:schemeClr val="dk1"/>
                        </a:solidFill>
                        <a:latin typeface="Calibri"/>
                        <a:ea typeface="Calibri"/>
                        <a:cs typeface="Calibri"/>
                        <a:sym typeface="Calibri"/>
                      </a:endParaRPr>
                    </a:p>
                  </a:txBody>
                  <a:tcPr marL="91425"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1–2 года</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c>
                  <a:txBody>
                    <a:bodyPr/>
                    <a:lstStyle/>
                    <a:p>
                      <a:pPr marL="0" marR="0" lvl="0" indent="0" algn="l" rtl="0">
                        <a:lnSpc>
                          <a:spcPct val="172000"/>
                        </a:lnSpc>
                        <a:spcBef>
                          <a:spcPts val="0"/>
                        </a:spcBef>
                        <a:spcAft>
                          <a:spcPts val="0"/>
                        </a:spcAft>
                        <a:buClr>
                          <a:srgbClr val="000000"/>
                        </a:buClr>
                        <a:buSzPts val="1100"/>
                        <a:buFont typeface="Arial"/>
                        <a:buNone/>
                      </a:pPr>
                      <a:r>
                        <a:rPr lang="en-US" sz="1100" u="none" strike="noStrike" cap="none">
                          <a:solidFill>
                            <a:schemeClr val="dk1"/>
                          </a:solidFill>
                          <a:latin typeface="Calibri"/>
                          <a:ea typeface="Calibri"/>
                          <a:cs typeface="Calibri"/>
                          <a:sym typeface="Calibri"/>
                        </a:rPr>
                        <a:t>Может сокращаться по решению региональной антитеррористической комиссии</a:t>
                      </a:r>
                      <a:endParaRPr sz="1100" u="none" strike="noStrike" cap="none">
                        <a:solidFill>
                          <a:schemeClr val="dk1"/>
                        </a:solidFill>
                        <a:latin typeface="Calibri"/>
                        <a:ea typeface="Calibri"/>
                        <a:cs typeface="Calibri"/>
                        <a:sym typeface="Calibri"/>
                      </a:endParaRPr>
                    </a:p>
                  </a:txBody>
                  <a:tcPr marL="95250" marR="95250" marT="95250" marB="95250">
                    <a:lnT w="11425" cap="flat" cmpd="sng">
                      <a:solidFill>
                        <a:srgbClr val="E5E5E5"/>
                      </a:solidFill>
                      <a:prstDash val="solid"/>
                      <a:round/>
                      <a:headEnd type="none" w="sm" len="sm"/>
                      <a:tailEnd type="none" w="sm" len="sm"/>
                    </a:lnT>
                    <a:lnB w="11425" cap="flat" cmpd="sng">
                      <a:solidFill>
                        <a:srgbClr val="E5E5E5"/>
                      </a:solidFill>
                      <a:prstDash val="solid"/>
                      <a:round/>
                      <a:headEnd type="none" w="sm" len="sm"/>
                      <a:tailEnd type="none" w="sm" len="sm"/>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452"/>
        <p:cNvGrpSpPr/>
        <p:nvPr/>
      </p:nvGrpSpPr>
      <p:grpSpPr>
        <a:xfrm>
          <a:off x="0" y="0"/>
          <a:ext cx="0" cy="0"/>
          <a:chOff x="0" y="0"/>
          <a:chExt cx="0" cy="0"/>
        </a:xfrm>
      </p:grpSpPr>
      <p:sp>
        <p:nvSpPr>
          <p:cNvPr id="453" name="Google Shape;453;g3314d9bd527_0_0"/>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54" name="Google Shape;454;g3314d9bd527_0_0"/>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55" name="Google Shape;455;g3314d9bd527_0_0"/>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56" name="Google Shape;456;g3314d9bd527_0_0"/>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57" name="Google Shape;457;g3314d9bd527_0_0"/>
          <p:cNvGrpSpPr/>
          <p:nvPr/>
        </p:nvGrpSpPr>
        <p:grpSpPr>
          <a:xfrm>
            <a:off x="-64825" y="2566"/>
            <a:ext cx="10763364" cy="7598620"/>
            <a:chOff x="-64825" y="2566"/>
            <a:chExt cx="10763364" cy="7598620"/>
          </a:xfrm>
        </p:grpSpPr>
        <p:sp>
          <p:nvSpPr>
            <p:cNvPr id="458" name="Google Shape;458;g3314d9bd527_0_0"/>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59" name="Google Shape;459;g3314d9bd527_0_0"/>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60" name="Google Shape;460;g3314d9bd527_0_0"/>
          <p:cNvSpPr txBox="1"/>
          <p:nvPr/>
        </p:nvSpPr>
        <p:spPr>
          <a:xfrm>
            <a:off x="-50" y="1533550"/>
            <a:ext cx="10645800" cy="5916600"/>
          </a:xfrm>
          <a:prstGeom prst="rect">
            <a:avLst/>
          </a:prstGeom>
          <a:noFill/>
          <a:ln>
            <a:noFill/>
          </a:ln>
        </p:spPr>
        <p:txBody>
          <a:bodyPr spcFirstLastPara="1" wrap="square" lIns="91425" tIns="91425" rIns="91425" bIns="91425" anchor="t" anchorCtr="0">
            <a:noAutofit/>
          </a:bodyPr>
          <a:lstStyle/>
          <a:p>
            <a:pPr marL="0" marR="0" lvl="0" indent="0" algn="l" rtl="0">
              <a:lnSpc>
                <a:spcPct val="144000"/>
              </a:lnSpc>
              <a:spcBef>
                <a:spcPts val="0"/>
              </a:spcBef>
              <a:spcAft>
                <a:spcPts val="0"/>
              </a:spcAft>
              <a:buClr>
                <a:srgbClr val="000000"/>
              </a:buClr>
              <a:buSzPts val="1350"/>
              <a:buFont typeface="Arial"/>
              <a:buNone/>
            </a:pPr>
            <a:r>
              <a:rPr lang="en-US" sz="1350" b="1" i="0" u="none" strike="noStrike" cap="none">
                <a:solidFill>
                  <a:srgbClr val="222222"/>
                </a:solidFill>
                <a:latin typeface="Arial"/>
                <a:ea typeface="Arial"/>
                <a:cs typeface="Arial"/>
                <a:sym typeface="Arial"/>
              </a:rPr>
              <a:t>Организации, которые подпадают под критерий места массового пребывания людей и занимаются антитеррористической защитой (п. 6 ст. 3 Федерального закона от 06.03.2006 № 35-ФЗ), должны разработать систему мер по антитеррористической защищенности:</a:t>
            </a:r>
            <a:endParaRPr sz="1350" b="1" i="0" u="none" strike="noStrike" cap="none">
              <a:solidFill>
                <a:srgbClr val="222222"/>
              </a:solidFill>
              <a:latin typeface="Arial"/>
              <a:ea typeface="Arial"/>
              <a:cs typeface="Arial"/>
              <a:sym typeface="Arial"/>
            </a:endParaRPr>
          </a:p>
          <a:p>
            <a:pPr marL="457200" marR="0" lvl="0" indent="-314325" algn="l" rtl="0">
              <a:lnSpc>
                <a:spcPct val="144000"/>
              </a:lnSpc>
              <a:spcBef>
                <a:spcPts val="1500"/>
              </a:spcBef>
              <a:spcAft>
                <a:spcPts val="0"/>
              </a:spcAft>
              <a:buClr>
                <a:srgbClr val="000000"/>
              </a:buClr>
              <a:buSzPts val="1350"/>
              <a:buFont typeface="Arial"/>
              <a:buChar char="❏"/>
            </a:pPr>
            <a:r>
              <a:rPr lang="en-US" sz="1350" b="0" i="0" u="none" strike="noStrike" cap="none">
                <a:solidFill>
                  <a:srgbClr val="222222"/>
                </a:solidFill>
                <a:latin typeface="Arial"/>
                <a:ea typeface="Arial"/>
                <a:cs typeface="Arial"/>
                <a:sym typeface="Arial"/>
              </a:rPr>
              <a:t>Акт обследования и категорирования объекта, который разрабатывается и подписывается комиссионно. Акт является основой для разработки Паспорта антитеррористической защищенности.Паспорт антитеррористической защищенности — документ, определяющий цели, принципы и общие направления работы организации в области предотвращения и противодействия террористической деятельности. Паспорт должен учитывать категорию опасности, к которой относится конкретный объект.</a:t>
            </a:r>
            <a:br>
              <a:rPr lang="en-US" sz="1350" b="0" i="0" u="none" strike="noStrike" cap="none">
                <a:solidFill>
                  <a:srgbClr val="222222"/>
                </a:solidFill>
                <a:latin typeface="Arial"/>
                <a:ea typeface="Arial"/>
                <a:cs typeface="Arial"/>
                <a:sym typeface="Arial"/>
              </a:rPr>
            </a:br>
            <a:r>
              <a:rPr lang="en-US" sz="1350" b="0" i="0" u="none" strike="noStrike" cap="none">
                <a:solidFill>
                  <a:srgbClr val="222222"/>
                </a:solidFill>
                <a:latin typeface="Arial"/>
                <a:ea typeface="Arial"/>
                <a:cs typeface="Arial"/>
                <a:sym typeface="Arial"/>
              </a:rPr>
              <a:t>Требования к антитеррористической защищенности объектов и территорий, их категории и формы паспортов безопасности утверждены в Федеральном законе </a:t>
            </a:r>
            <a:r>
              <a:rPr lang="en-US" sz="1350" b="0" i="0" u="none" strike="noStrike" cap="none">
                <a:solidFill>
                  <a:srgbClr val="015CCB"/>
                </a:solidFill>
                <a:uFill>
                  <a:noFill/>
                </a:u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от 06.03.2006 № 35-ФЗ</a:t>
            </a:r>
            <a:r>
              <a:rPr lang="en-US" sz="1350" b="0" i="0" u="none" strike="noStrike" cap="none">
                <a:solidFill>
                  <a:srgbClr val="222222"/>
                </a:solidFill>
                <a:latin typeface="Arial"/>
                <a:ea typeface="Arial"/>
                <a:cs typeface="Arial"/>
                <a:sym typeface="Arial"/>
              </a:rPr>
              <a:t>. </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Указания или инструкции по организации безопасности — документы для сотрудников и служащих организации, содержащие конкретные требования и рекомендации по организации системы безопасности, включая антитеррористическую защиту.</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План мероприятий по повышению антитеррористической защиты — определяет систему мероприятий и действий, направленных на предотвращение, обнаружение, устранение и минимизацию последствий террористических актов.</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Программа обучения и подготовки — содержит требования к обучению сотрудников организации в области антитеррористической защиты, а также план проведения тренировочных учений и практических занятий.</a:t>
            </a:r>
            <a:endParaRPr sz="1350" b="0" i="0" u="none" strike="noStrike" cap="none">
              <a:solidFill>
                <a:srgbClr val="222222"/>
              </a:solidFill>
              <a:latin typeface="Arial"/>
              <a:ea typeface="Arial"/>
              <a:cs typeface="Arial"/>
              <a:sym typeface="Arial"/>
            </a:endParaRPr>
          </a:p>
          <a:p>
            <a:pPr marL="457200" marR="0" lvl="0" indent="0" algn="l" rtl="0">
              <a:lnSpc>
                <a:spcPct val="144000"/>
              </a:lnSpc>
              <a:spcBef>
                <a:spcPts val="3100"/>
              </a:spcBef>
              <a:spcAft>
                <a:spcPts val="0"/>
              </a:spcAft>
              <a:buClr>
                <a:srgbClr val="000000"/>
              </a:buClr>
              <a:buSzPts val="1350"/>
              <a:buFont typeface="Arial"/>
              <a:buNone/>
            </a:pPr>
            <a:r>
              <a:rPr lang="en-US" sz="1350" b="0" i="0" u="none" strike="noStrike" cap="none">
                <a:solidFill>
                  <a:srgbClr val="222222"/>
                </a:solidFill>
                <a:latin typeface="Arial"/>
                <a:ea typeface="Arial"/>
                <a:cs typeface="Arial"/>
                <a:sym typeface="Arial"/>
              </a:rPr>
              <a:t>.</a:t>
            </a:r>
            <a:endParaRPr sz="1350" b="0" i="0" u="none" strike="noStrike" cap="none">
              <a:solidFill>
                <a:srgbClr val="222222"/>
              </a:solidFill>
              <a:latin typeface="Arial"/>
              <a:ea typeface="Arial"/>
              <a:cs typeface="Arial"/>
              <a:sym typeface="Arial"/>
            </a:endParaRPr>
          </a:p>
          <a:p>
            <a:pPr marL="0" marR="0" lvl="0" indent="0" algn="l" rtl="0">
              <a:lnSpc>
                <a:spcPct val="100000"/>
              </a:lnSpc>
              <a:spcBef>
                <a:spcPts val="23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g3314d9bd527_0_0"/>
          <p:cNvSpPr txBox="1"/>
          <p:nvPr/>
        </p:nvSpPr>
        <p:spPr>
          <a:xfrm>
            <a:off x="112225" y="2575"/>
            <a:ext cx="10533600" cy="1151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1700"/>
              </a:spcBef>
              <a:spcAft>
                <a:spcPts val="170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Виды документов по антитеррору</a:t>
            </a:r>
            <a:endParaRPr sz="3500" b="0" i="0" u="none" strike="noStrike" cap="none">
              <a:solidFill>
                <a:schemeClr val="dk1"/>
              </a:solidFill>
              <a:latin typeface="Calibri"/>
              <a:ea typeface="Calibri"/>
              <a:cs typeface="Calibri"/>
              <a:sym typeface="Calibri"/>
            </a:endParaRPr>
          </a:p>
        </p:txBody>
      </p:sp>
      <p:sp>
        <p:nvSpPr>
          <p:cNvPr id="462" name="Google Shape;462;g3314d9bd527_0_0"/>
          <p:cNvSpPr txBox="1"/>
          <p:nvPr/>
        </p:nvSpPr>
        <p:spPr>
          <a:xfrm>
            <a:off x="8068875" y="6791125"/>
            <a:ext cx="2623200" cy="7692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466"/>
        <p:cNvGrpSpPr/>
        <p:nvPr/>
      </p:nvGrpSpPr>
      <p:grpSpPr>
        <a:xfrm>
          <a:off x="0" y="0"/>
          <a:ext cx="0" cy="0"/>
          <a:chOff x="0" y="0"/>
          <a:chExt cx="0" cy="0"/>
        </a:xfrm>
      </p:grpSpPr>
      <p:sp>
        <p:nvSpPr>
          <p:cNvPr id="467" name="Google Shape;467;g33617ed5d94_0_3"/>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68" name="Google Shape;468;g33617ed5d94_0_3"/>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69" name="Google Shape;469;g33617ed5d94_0_3"/>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70" name="Google Shape;470;g33617ed5d94_0_3"/>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71" name="Google Shape;471;g33617ed5d94_0_3"/>
          <p:cNvGrpSpPr/>
          <p:nvPr/>
        </p:nvGrpSpPr>
        <p:grpSpPr>
          <a:xfrm>
            <a:off x="-64825" y="2566"/>
            <a:ext cx="10763364" cy="7598620"/>
            <a:chOff x="-64825" y="2566"/>
            <a:chExt cx="10763364" cy="7598620"/>
          </a:xfrm>
        </p:grpSpPr>
        <p:sp>
          <p:nvSpPr>
            <p:cNvPr id="472" name="Google Shape;472;g33617ed5d94_0_3"/>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73" name="Google Shape;473;g33617ed5d94_0_3"/>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74" name="Google Shape;474;g33617ed5d94_0_3"/>
          <p:cNvSpPr txBox="1"/>
          <p:nvPr/>
        </p:nvSpPr>
        <p:spPr>
          <a:xfrm>
            <a:off x="-50" y="1533550"/>
            <a:ext cx="10693500" cy="5879400"/>
          </a:xfrm>
          <a:prstGeom prst="rect">
            <a:avLst/>
          </a:prstGeom>
          <a:noFill/>
          <a:ln>
            <a:noFill/>
          </a:ln>
        </p:spPr>
        <p:txBody>
          <a:bodyPr spcFirstLastPara="1" wrap="square" lIns="91425" tIns="91425" rIns="91425" bIns="91425" anchor="t" anchorCtr="0">
            <a:noAutofit/>
          </a:bodyPr>
          <a:lstStyle/>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Договоры и соглашения с различными государственными органами, правоохранительными и специальными службами, которые обеспечивают сотрудничество и взаимодействие в области антитеррористической деятельности.</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Документация по обеспечению физической безопасности, которая включает в себя планы размещения систем видеонаблюдения, датчиков пожарной и тревожной сигнализации, систем контроля доступа и других средств обеспечения безопасности в помещениях организации.</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Протоколы, отчеты о проверках антитеррористической защищенности — документация, в которой отражены результаты плановых проверок и аудитов системы антитеррористической защиты, а также предложения и рекомендации по улучшению ее эффективности.</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Сведения о сотрудниках, ответственных за обеспечение антитеррористической защиты, — документы, содержащие информацию о персонале, которому поручены задачи по организации и координации деятельности по антитеррористической защите.</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Регистрационно-учетные формы, например журналы, в которых фиксируются данные по проведенным проверкам состояния антитеррористической защищенности и безопасности, инструктажам по антитеррористической защищенности.</a:t>
            </a:r>
            <a:endParaRPr sz="1350" b="0" i="0" u="none" strike="noStrike" cap="none">
              <a:solidFill>
                <a:srgbClr val="222222"/>
              </a:solidFill>
              <a:latin typeface="Arial"/>
              <a:ea typeface="Arial"/>
              <a:cs typeface="Arial"/>
              <a:sym typeface="Arial"/>
            </a:endParaRPr>
          </a:p>
          <a:p>
            <a:pPr marL="457200" marR="0" lvl="0" indent="-314325" algn="l" rtl="0">
              <a:lnSpc>
                <a:spcPct val="144000"/>
              </a:lnSpc>
              <a:spcBef>
                <a:spcPts val="0"/>
              </a:spcBef>
              <a:spcAft>
                <a:spcPts val="0"/>
              </a:spcAft>
              <a:buClr>
                <a:srgbClr val="222222"/>
              </a:buClr>
              <a:buSzPts val="1350"/>
              <a:buFont typeface="Arial"/>
              <a:buChar char="❏"/>
            </a:pPr>
            <a:r>
              <a:rPr lang="en-US" sz="1350" b="0" i="0" u="none" strike="noStrike" cap="none">
                <a:solidFill>
                  <a:srgbClr val="222222"/>
                </a:solidFill>
                <a:latin typeface="Arial"/>
                <a:ea typeface="Arial"/>
                <a:cs typeface="Arial"/>
                <a:sym typeface="Arial"/>
              </a:rPr>
              <a:t>Акт обследования и категорирования объекта или территории</a:t>
            </a:r>
            <a:endParaRPr sz="1400" b="1"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23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44000"/>
              </a:lnSpc>
              <a:spcBef>
                <a:spcPts val="0"/>
              </a:spcBef>
              <a:spcAft>
                <a:spcPts val="0"/>
              </a:spcAft>
              <a:buClr>
                <a:srgbClr val="000000"/>
              </a:buClr>
              <a:buSzPts val="1350"/>
              <a:buFont typeface="Arial"/>
              <a:buNone/>
            </a:pPr>
            <a:endParaRPr sz="1350" b="0" i="0" u="none" strike="noStrike" cap="none">
              <a:solidFill>
                <a:srgbClr val="222222"/>
              </a:solidFill>
              <a:latin typeface="Arial"/>
              <a:ea typeface="Arial"/>
              <a:cs typeface="Arial"/>
              <a:sym typeface="Arial"/>
            </a:endParaRPr>
          </a:p>
          <a:p>
            <a:pPr marL="457200" marR="0" lvl="0" indent="0" algn="l" rtl="0">
              <a:lnSpc>
                <a:spcPct val="144000"/>
              </a:lnSpc>
              <a:spcBef>
                <a:spcPts val="3100"/>
              </a:spcBef>
              <a:spcAft>
                <a:spcPts val="0"/>
              </a:spcAft>
              <a:buClr>
                <a:srgbClr val="000000"/>
              </a:buClr>
              <a:buSzPts val="1350"/>
              <a:buFont typeface="Arial"/>
              <a:buNone/>
            </a:pPr>
            <a:r>
              <a:rPr lang="en-US" sz="1350" b="0" i="0" u="none" strike="noStrike" cap="none">
                <a:solidFill>
                  <a:srgbClr val="222222"/>
                </a:solidFill>
                <a:latin typeface="Arial"/>
                <a:ea typeface="Arial"/>
                <a:cs typeface="Arial"/>
                <a:sym typeface="Arial"/>
              </a:rPr>
              <a:t>.</a:t>
            </a:r>
            <a:endParaRPr sz="1350" b="0" i="0" u="none" strike="noStrike" cap="none">
              <a:solidFill>
                <a:srgbClr val="222222"/>
              </a:solidFill>
              <a:latin typeface="Arial"/>
              <a:ea typeface="Arial"/>
              <a:cs typeface="Arial"/>
              <a:sym typeface="Arial"/>
            </a:endParaRPr>
          </a:p>
          <a:p>
            <a:pPr marL="0" marR="0" lvl="0" indent="0" algn="l" rtl="0">
              <a:lnSpc>
                <a:spcPct val="100000"/>
              </a:lnSpc>
              <a:spcBef>
                <a:spcPts val="23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g33617ed5d94_0_3"/>
          <p:cNvSpPr txBox="1"/>
          <p:nvPr/>
        </p:nvSpPr>
        <p:spPr>
          <a:xfrm>
            <a:off x="112225" y="2575"/>
            <a:ext cx="10533600" cy="1151100"/>
          </a:xfrm>
          <a:prstGeom prst="rect">
            <a:avLst/>
          </a:prstGeom>
          <a:noFill/>
          <a:ln>
            <a:noFill/>
          </a:ln>
        </p:spPr>
        <p:txBody>
          <a:bodyPr spcFirstLastPara="1" wrap="square" lIns="91425" tIns="91425" rIns="91425" bIns="91425" anchor="t" anchorCtr="0">
            <a:noAutofit/>
          </a:bodyPr>
          <a:lstStyle/>
          <a:p>
            <a:pPr marL="0" marR="0" lvl="0" indent="0" algn="l" rtl="0">
              <a:lnSpc>
                <a:spcPct val="144000"/>
              </a:lnSpc>
              <a:spcBef>
                <a:spcPts val="0"/>
              </a:spcBef>
              <a:spcAft>
                <a:spcPts val="1500"/>
              </a:spcAft>
              <a:buClr>
                <a:schemeClr val="dk1"/>
              </a:buClr>
              <a:buSzPts val="1100"/>
              <a:buFont typeface="Arial"/>
              <a:buNone/>
            </a:pPr>
            <a:r>
              <a:rPr lang="en-US" sz="1350" b="0" i="0" u="none" strike="noStrike" cap="none">
                <a:solidFill>
                  <a:srgbClr val="222222"/>
                </a:solidFill>
                <a:latin typeface="Arial"/>
                <a:ea typeface="Arial"/>
                <a:cs typeface="Arial"/>
                <a:sym typeface="Arial"/>
              </a:rPr>
              <a:t>Организации, которые подпадают под критерий места массового пребывания людей и занимаются антитеррористической защитой (п. 6 ст. 3 Федерального закона от 06.03.2006 № 35-ФЗ), должны разработать систему мер по антитеррористической защищенности:</a:t>
            </a:r>
            <a:endParaRPr sz="3500" b="0" i="0" u="none" strike="noStrike" cap="none">
              <a:solidFill>
                <a:schemeClr val="dk1"/>
              </a:solidFill>
              <a:latin typeface="Calibri"/>
              <a:ea typeface="Calibri"/>
              <a:cs typeface="Calibri"/>
              <a:sym typeface="Calibri"/>
            </a:endParaRPr>
          </a:p>
        </p:txBody>
      </p:sp>
      <p:sp>
        <p:nvSpPr>
          <p:cNvPr id="476" name="Google Shape;476;g33617ed5d94_0_3"/>
          <p:cNvSpPr txBox="1"/>
          <p:nvPr/>
        </p:nvSpPr>
        <p:spPr>
          <a:xfrm>
            <a:off x="8068875" y="6744825"/>
            <a:ext cx="2623200" cy="8157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480"/>
        <p:cNvGrpSpPr/>
        <p:nvPr/>
      </p:nvGrpSpPr>
      <p:grpSpPr>
        <a:xfrm>
          <a:off x="0" y="0"/>
          <a:ext cx="0" cy="0"/>
          <a:chOff x="0" y="0"/>
          <a:chExt cx="0" cy="0"/>
        </a:xfrm>
      </p:grpSpPr>
      <p:sp>
        <p:nvSpPr>
          <p:cNvPr id="481" name="Google Shape;481;g32dbd3e34b4_0_314"/>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82" name="Google Shape;482;g32dbd3e34b4_0_314"/>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83" name="Google Shape;483;g32dbd3e34b4_0_314"/>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4" name="Google Shape;484;g32dbd3e34b4_0_314"/>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485" name="Google Shape;485;g32dbd3e34b4_0_314"/>
          <p:cNvGrpSpPr/>
          <p:nvPr/>
        </p:nvGrpSpPr>
        <p:grpSpPr>
          <a:xfrm>
            <a:off x="-64825" y="2566"/>
            <a:ext cx="10763364" cy="7598620"/>
            <a:chOff x="-64825" y="2566"/>
            <a:chExt cx="10763364" cy="7598620"/>
          </a:xfrm>
        </p:grpSpPr>
        <p:sp>
          <p:nvSpPr>
            <p:cNvPr id="486" name="Google Shape;486;g32dbd3e34b4_0_314"/>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7" name="Google Shape;487;g32dbd3e34b4_0_314"/>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88" name="Google Shape;488;g32dbd3e34b4_0_314"/>
          <p:cNvSpPr txBox="1"/>
          <p:nvPr/>
        </p:nvSpPr>
        <p:spPr>
          <a:xfrm>
            <a:off x="177550" y="1870175"/>
            <a:ext cx="5733600" cy="554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700"/>
              </a:spcBef>
              <a:spcAft>
                <a:spcPts val="0"/>
              </a:spcAft>
              <a:buClr>
                <a:srgbClr val="000000"/>
              </a:buClr>
              <a:buSzPts val="1200"/>
              <a:buFont typeface="Arial"/>
              <a:buNone/>
            </a:pPr>
            <a:endParaRPr sz="1200" b="0" i="0" u="none" strike="noStrike" cap="none">
              <a:solidFill>
                <a:srgbClr val="111111"/>
              </a:solidFill>
              <a:highlight>
                <a:srgbClr val="FFFFFF"/>
              </a:highlight>
              <a:latin typeface="Times New Roman"/>
              <a:ea typeface="Times New Roman"/>
              <a:cs typeface="Times New Roman"/>
              <a:sym typeface="Times New Roman"/>
            </a:endParaRPr>
          </a:p>
          <a:p>
            <a:pPr marL="0" marR="0" lvl="0" indent="0" algn="l" rtl="0">
              <a:lnSpc>
                <a:spcPct val="100000"/>
              </a:lnSpc>
              <a:spcBef>
                <a:spcPts val="17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32dbd3e34b4_0_314"/>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Судебная практика</a:t>
            </a:r>
            <a:endParaRPr sz="4500" b="0" i="0" u="none" strike="noStrike" cap="none">
              <a:solidFill>
                <a:schemeClr val="dk1"/>
              </a:solidFill>
              <a:latin typeface="Calibri"/>
              <a:ea typeface="Calibri"/>
              <a:cs typeface="Calibri"/>
              <a:sym typeface="Calibri"/>
            </a:endParaRPr>
          </a:p>
        </p:txBody>
      </p:sp>
      <p:sp>
        <p:nvSpPr>
          <p:cNvPr id="490" name="Google Shape;490;g32dbd3e34b4_0_314"/>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pic>
        <p:nvPicPr>
          <p:cNvPr id="491" name="Google Shape;491;g32dbd3e34b4_0_314"/>
          <p:cNvPicPr preferRelativeResize="0"/>
          <p:nvPr/>
        </p:nvPicPr>
        <p:blipFill rotWithShape="1">
          <a:blip r:embed="rId3">
            <a:alphaModFix/>
          </a:blip>
          <a:srcRect/>
          <a:stretch/>
        </p:blipFill>
        <p:spPr>
          <a:xfrm>
            <a:off x="107875" y="1744601"/>
            <a:ext cx="5327177" cy="5195625"/>
          </a:xfrm>
          <a:prstGeom prst="rect">
            <a:avLst/>
          </a:prstGeom>
          <a:noFill/>
          <a:ln>
            <a:noFill/>
          </a:ln>
        </p:spPr>
      </p:pic>
      <p:sp>
        <p:nvSpPr>
          <p:cNvPr id="492" name="Google Shape;492;g32dbd3e34b4_0_314"/>
          <p:cNvSpPr txBox="1"/>
          <p:nvPr/>
        </p:nvSpPr>
        <p:spPr>
          <a:xfrm>
            <a:off x="6023550" y="2232575"/>
            <a:ext cx="3698700" cy="446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Проигнорировал требования связанные с категорированием объектов АТЗ </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496"/>
        <p:cNvGrpSpPr/>
        <p:nvPr/>
      </p:nvGrpSpPr>
      <p:grpSpPr>
        <a:xfrm>
          <a:off x="0" y="0"/>
          <a:ext cx="0" cy="0"/>
          <a:chOff x="0" y="0"/>
          <a:chExt cx="0" cy="0"/>
        </a:xfrm>
      </p:grpSpPr>
      <p:sp>
        <p:nvSpPr>
          <p:cNvPr id="497" name="Google Shape;497;g33618207f02_0_42"/>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498" name="Google Shape;498;g33618207f02_0_42"/>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499" name="Google Shape;499;g33618207f02_0_42"/>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00" name="Google Shape;500;g33618207f02_0_42"/>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01" name="Google Shape;501;g33618207f02_0_42"/>
          <p:cNvGrpSpPr/>
          <p:nvPr/>
        </p:nvGrpSpPr>
        <p:grpSpPr>
          <a:xfrm>
            <a:off x="-64825" y="2566"/>
            <a:ext cx="10763364" cy="7598620"/>
            <a:chOff x="-64825" y="2566"/>
            <a:chExt cx="10763364" cy="7598620"/>
          </a:xfrm>
        </p:grpSpPr>
        <p:sp>
          <p:nvSpPr>
            <p:cNvPr id="502" name="Google Shape;502;g33618207f02_0_42"/>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03" name="Google Shape;503;g33618207f02_0_42"/>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04" name="Google Shape;504;g33618207f02_0_42"/>
          <p:cNvSpPr txBox="1"/>
          <p:nvPr/>
        </p:nvSpPr>
        <p:spPr>
          <a:xfrm>
            <a:off x="177550" y="1870175"/>
            <a:ext cx="5733600" cy="554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700"/>
              </a:spcBef>
              <a:spcAft>
                <a:spcPts val="0"/>
              </a:spcAft>
              <a:buClr>
                <a:srgbClr val="000000"/>
              </a:buClr>
              <a:buSzPts val="1200"/>
              <a:buFont typeface="Arial"/>
              <a:buNone/>
            </a:pPr>
            <a:endParaRPr sz="1200" b="0" i="0" u="none" strike="noStrike" cap="none">
              <a:solidFill>
                <a:srgbClr val="111111"/>
              </a:solidFill>
              <a:highlight>
                <a:srgbClr val="FFFFFF"/>
              </a:highlight>
              <a:latin typeface="Times New Roman"/>
              <a:ea typeface="Times New Roman"/>
              <a:cs typeface="Times New Roman"/>
              <a:sym typeface="Times New Roman"/>
            </a:endParaRPr>
          </a:p>
          <a:p>
            <a:pPr marL="0" marR="0" lvl="0" indent="0" algn="l" rtl="0">
              <a:lnSpc>
                <a:spcPct val="100000"/>
              </a:lnSpc>
              <a:spcBef>
                <a:spcPts val="17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5" name="Google Shape;505;g33618207f02_0_42"/>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Судебная практика</a:t>
            </a:r>
            <a:endParaRPr sz="4500" b="0" i="0" u="none" strike="noStrike" cap="none">
              <a:solidFill>
                <a:schemeClr val="dk1"/>
              </a:solidFill>
              <a:latin typeface="Calibri"/>
              <a:ea typeface="Calibri"/>
              <a:cs typeface="Calibri"/>
              <a:sym typeface="Calibri"/>
            </a:endParaRPr>
          </a:p>
        </p:txBody>
      </p:sp>
      <p:sp>
        <p:nvSpPr>
          <p:cNvPr id="506" name="Google Shape;506;g33618207f02_0_42"/>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pic>
        <p:nvPicPr>
          <p:cNvPr id="507" name="Google Shape;507;g33618207f02_0_42"/>
          <p:cNvPicPr preferRelativeResize="0"/>
          <p:nvPr/>
        </p:nvPicPr>
        <p:blipFill rotWithShape="1">
          <a:blip r:embed="rId3">
            <a:alphaModFix/>
          </a:blip>
          <a:srcRect/>
          <a:stretch/>
        </p:blipFill>
        <p:spPr>
          <a:xfrm>
            <a:off x="471724" y="1602325"/>
            <a:ext cx="5196800" cy="5624775"/>
          </a:xfrm>
          <a:prstGeom prst="rect">
            <a:avLst/>
          </a:prstGeom>
          <a:noFill/>
          <a:ln>
            <a:noFill/>
          </a:ln>
        </p:spPr>
      </p:pic>
      <p:sp>
        <p:nvSpPr>
          <p:cNvPr id="508" name="Google Shape;508;g33618207f02_0_42"/>
          <p:cNvSpPr txBox="1"/>
          <p:nvPr/>
        </p:nvSpPr>
        <p:spPr>
          <a:xfrm>
            <a:off x="6963725" y="2304875"/>
            <a:ext cx="3109800" cy="405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Руководство 7 месяцев ходило по судам, уплатило госпошлину в размере 6000 руб . Все равно пришлось выполнять требования</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73"/>
        <p:cNvGrpSpPr/>
        <p:nvPr/>
      </p:nvGrpSpPr>
      <p:grpSpPr>
        <a:xfrm>
          <a:off x="0" y="0"/>
          <a:ext cx="0" cy="0"/>
          <a:chOff x="0" y="0"/>
          <a:chExt cx="0" cy="0"/>
        </a:xfrm>
      </p:grpSpPr>
      <p:grpSp>
        <p:nvGrpSpPr>
          <p:cNvPr id="74" name="Google Shape;74;p3"/>
          <p:cNvGrpSpPr/>
          <p:nvPr/>
        </p:nvGrpSpPr>
        <p:grpSpPr>
          <a:xfrm>
            <a:off x="-190" y="2566"/>
            <a:ext cx="10692268" cy="7557770"/>
            <a:chOff x="-190" y="2566"/>
            <a:chExt cx="10692268" cy="7557770"/>
          </a:xfrm>
        </p:grpSpPr>
        <p:pic>
          <p:nvPicPr>
            <p:cNvPr id="75" name="Google Shape;75;p3"/>
            <p:cNvPicPr preferRelativeResize="0"/>
            <p:nvPr/>
          </p:nvPicPr>
          <p:blipFill rotWithShape="1">
            <a:blip r:embed="rId3">
              <a:alphaModFix/>
            </a:blip>
            <a:srcRect/>
            <a:stretch/>
          </p:blipFill>
          <p:spPr>
            <a:xfrm>
              <a:off x="5345816" y="2566"/>
              <a:ext cx="5345992" cy="7557433"/>
            </a:xfrm>
            <a:prstGeom prst="rect">
              <a:avLst/>
            </a:prstGeom>
            <a:noFill/>
            <a:ln>
              <a:noFill/>
            </a:ln>
          </p:spPr>
        </p:pic>
        <p:sp>
          <p:nvSpPr>
            <p:cNvPr id="76" name="Google Shape;76;p3"/>
            <p:cNvSpPr/>
            <p:nvPr/>
          </p:nvSpPr>
          <p:spPr>
            <a:xfrm>
              <a:off x="1140408" y="2566"/>
              <a:ext cx="9551670" cy="7557770"/>
            </a:xfrm>
            <a:custGeom>
              <a:avLst/>
              <a:gdLst/>
              <a:ahLst/>
              <a:cxnLst/>
              <a:rect l="l" t="t" r="r" b="b"/>
              <a:pathLst>
                <a:path w="9551670" h="7557770" extrusionOk="0">
                  <a:moveTo>
                    <a:pt x="9551400" y="0"/>
                  </a:moveTo>
                  <a:lnTo>
                    <a:pt x="0" y="7557433"/>
                  </a:lnTo>
                  <a:lnTo>
                    <a:pt x="1704316" y="7557433"/>
                  </a:lnTo>
                  <a:lnTo>
                    <a:pt x="9551400" y="4614929"/>
                  </a:lnTo>
                  <a:lnTo>
                    <a:pt x="9551400" y="0"/>
                  </a:lnTo>
                  <a:close/>
                </a:path>
              </a:pathLst>
            </a:custGeom>
            <a:solidFill>
              <a:srgbClr val="00C21D">
                <a:alpha val="4745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7" name="Google Shape;77;p3"/>
            <p:cNvSpPr/>
            <p:nvPr/>
          </p:nvSpPr>
          <p:spPr>
            <a:xfrm>
              <a:off x="-190" y="2566"/>
              <a:ext cx="5662295" cy="2112010"/>
            </a:xfrm>
            <a:custGeom>
              <a:avLst/>
              <a:gdLst/>
              <a:ahLst/>
              <a:cxnLst/>
              <a:rect l="l" t="t" r="r" b="b"/>
              <a:pathLst>
                <a:path w="5662295" h="2112010" extrusionOk="0">
                  <a:moveTo>
                    <a:pt x="5662057" y="0"/>
                  </a:moveTo>
                  <a:lnTo>
                    <a:pt x="0" y="0"/>
                  </a:lnTo>
                  <a:lnTo>
                    <a:pt x="0" y="2111465"/>
                  </a:lnTo>
                  <a:lnTo>
                    <a:pt x="5662057" y="2111465"/>
                  </a:lnTo>
                  <a:lnTo>
                    <a:pt x="5662057" y="0"/>
                  </a:lnTo>
                  <a:close/>
                </a:path>
              </a:pathLst>
            </a:custGeom>
            <a:solidFill>
              <a:srgbClr val="20222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8" name="Google Shape;78;p3"/>
            <p:cNvSpPr/>
            <p:nvPr/>
          </p:nvSpPr>
          <p:spPr>
            <a:xfrm>
              <a:off x="-190" y="2114031"/>
              <a:ext cx="10692130" cy="3769995"/>
            </a:xfrm>
            <a:custGeom>
              <a:avLst/>
              <a:gdLst/>
              <a:ahLst/>
              <a:cxnLst/>
              <a:rect l="l" t="t" r="r" b="b"/>
              <a:pathLst>
                <a:path w="10692130" h="3769995" extrusionOk="0">
                  <a:moveTo>
                    <a:pt x="0" y="0"/>
                  </a:moveTo>
                  <a:lnTo>
                    <a:pt x="0" y="2377187"/>
                  </a:lnTo>
                  <a:lnTo>
                    <a:pt x="10691999" y="3769556"/>
                  </a:lnTo>
                  <a:lnTo>
                    <a:pt x="0" y="0"/>
                  </a:lnTo>
                  <a:close/>
                </a:path>
              </a:pathLst>
            </a:custGeom>
            <a:solidFill>
              <a:srgbClr val="0AA6F1">
                <a:alpha val="4745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79" name="Google Shape;79;p3"/>
          <p:cNvSpPr txBox="1"/>
          <p:nvPr/>
        </p:nvSpPr>
        <p:spPr>
          <a:xfrm>
            <a:off x="293200" y="2201326"/>
            <a:ext cx="5431200" cy="2090700"/>
          </a:xfrm>
          <a:prstGeom prst="rect">
            <a:avLst/>
          </a:prstGeom>
          <a:noFill/>
          <a:ln>
            <a:noFill/>
          </a:ln>
        </p:spPr>
        <p:txBody>
          <a:bodyPr spcFirstLastPara="1" wrap="square" lIns="0" tIns="12700" rIns="0" bIns="0" anchor="t" anchorCtr="0">
            <a:spAutoFit/>
          </a:bodyPr>
          <a:lstStyle/>
          <a:p>
            <a:pPr marL="12700" marR="258445" lvl="0" indent="0" algn="l" rtl="0">
              <a:lnSpc>
                <a:spcPct val="100000"/>
              </a:lnSpc>
              <a:spcBef>
                <a:spcPts val="0"/>
              </a:spcBef>
              <a:spcAft>
                <a:spcPts val="0"/>
              </a:spcAft>
              <a:buClr>
                <a:srgbClr val="000000"/>
              </a:buClr>
              <a:buSzPts val="1200"/>
              <a:buFont typeface="Arial"/>
              <a:buNone/>
            </a:pPr>
            <a:r>
              <a:rPr lang="en-US" sz="1500" b="0" i="0" u="none" strike="noStrike" cap="none">
                <a:solidFill>
                  <a:srgbClr val="151616"/>
                </a:solidFill>
                <a:latin typeface="Calibri"/>
                <a:ea typeface="Calibri"/>
                <a:cs typeface="Calibri"/>
                <a:sym typeface="Calibri"/>
              </a:rPr>
              <a:t>Учебный центр </a:t>
            </a:r>
            <a:r>
              <a:rPr lang="en-US" sz="1500" b="0" i="0" u="none" strike="noStrike" cap="none">
                <a:solidFill>
                  <a:schemeClr val="dk1"/>
                </a:solidFill>
                <a:latin typeface="Calibri"/>
                <a:ea typeface="Calibri"/>
                <a:cs typeface="Calibri"/>
                <a:sym typeface="Calibri"/>
              </a:rPr>
              <a:t>НОЧУ ДПО «ПРОФЕССИОНАЛ», </a:t>
            </a:r>
            <a:r>
              <a:rPr lang="en-US" sz="1500" b="0" i="0" u="none" strike="noStrike" cap="none">
                <a:solidFill>
                  <a:srgbClr val="151616"/>
                </a:solidFill>
                <a:latin typeface="Calibri"/>
                <a:ea typeface="Calibri"/>
                <a:cs typeface="Calibri"/>
                <a:sym typeface="Calibri"/>
              </a:rPr>
              <a:t>предлагает пройти курс дистанционного обучения, профессиональную переподготовку и повышение квалификации для всех сотрудников, предусмотренных нормативными актами.</a:t>
            </a:r>
            <a:endParaRPr sz="1500" b="0" i="0" u="none" strike="noStrike" cap="none">
              <a:solidFill>
                <a:srgbClr val="000000"/>
              </a:solidFill>
              <a:latin typeface="Calibri"/>
              <a:ea typeface="Calibri"/>
              <a:cs typeface="Calibri"/>
              <a:sym typeface="Calibri"/>
            </a:endParaRPr>
          </a:p>
          <a:p>
            <a:pPr marL="12700" marR="5080" lvl="0" indent="-635" algn="l" rtl="0">
              <a:lnSpc>
                <a:spcPct val="100000"/>
              </a:lnSpc>
              <a:spcBef>
                <a:spcPts val="0"/>
              </a:spcBef>
              <a:spcAft>
                <a:spcPts val="0"/>
              </a:spcAft>
              <a:buClr>
                <a:srgbClr val="000000"/>
              </a:buClr>
              <a:buSzPts val="1200"/>
              <a:buFont typeface="Arial"/>
              <a:buNone/>
            </a:pPr>
            <a:r>
              <a:rPr lang="en-US" sz="1500" b="0" i="0" u="none" strike="noStrike" cap="none">
                <a:solidFill>
                  <a:srgbClr val="151616"/>
                </a:solidFill>
                <a:latin typeface="Calibri"/>
                <a:ea typeface="Calibri"/>
                <a:cs typeface="Calibri"/>
                <a:sym typeface="Calibri"/>
              </a:rPr>
              <a:t>Мы являемся одним из ведущих учебных заведений России.</a:t>
            </a:r>
            <a:r>
              <a:rPr lang="en-US" sz="1500" b="0" i="0" u="none" strike="noStrike" cap="none">
                <a:solidFill>
                  <a:schemeClr val="dk1"/>
                </a:solidFill>
                <a:latin typeface="Calibri"/>
                <a:ea typeface="Calibri"/>
                <a:cs typeface="Calibri"/>
                <a:sym typeface="Calibri"/>
              </a:rPr>
              <a:t> Осуществляем образовательную деятельность на основании лицензии от «06» февраля 2018 г. № Л035-01255-50/00267928, выданной Министерством образования Московской области и действующей бессрочно</a:t>
            </a:r>
            <a:endParaRPr sz="1500" b="0" i="0" u="none" strike="noStrike" cap="none">
              <a:solidFill>
                <a:srgbClr val="000000"/>
              </a:solidFill>
              <a:latin typeface="Calibri"/>
              <a:ea typeface="Calibri"/>
              <a:cs typeface="Calibri"/>
              <a:sym typeface="Calibri"/>
            </a:endParaRPr>
          </a:p>
        </p:txBody>
      </p:sp>
      <p:grpSp>
        <p:nvGrpSpPr>
          <p:cNvPr id="80" name="Google Shape;80;p3"/>
          <p:cNvGrpSpPr/>
          <p:nvPr/>
        </p:nvGrpSpPr>
        <p:grpSpPr>
          <a:xfrm>
            <a:off x="293190" y="2566"/>
            <a:ext cx="9876981" cy="5928082"/>
            <a:chOff x="293190" y="2566"/>
            <a:chExt cx="9876981" cy="5928082"/>
          </a:xfrm>
        </p:grpSpPr>
        <p:sp>
          <p:nvSpPr>
            <p:cNvPr id="81" name="Google Shape;81;p3"/>
            <p:cNvSpPr/>
            <p:nvPr/>
          </p:nvSpPr>
          <p:spPr>
            <a:xfrm>
              <a:off x="293190" y="5310014"/>
              <a:ext cx="288925" cy="288925"/>
            </a:xfrm>
            <a:custGeom>
              <a:avLst/>
              <a:gdLst/>
              <a:ahLst/>
              <a:cxnLst/>
              <a:rect l="l" t="t" r="r" b="b"/>
              <a:pathLst>
                <a:path w="288925" h="288925" extrusionOk="0">
                  <a:moveTo>
                    <a:pt x="144255" y="0"/>
                  </a:moveTo>
                  <a:lnTo>
                    <a:pt x="98710" y="7371"/>
                  </a:lnTo>
                  <a:lnTo>
                    <a:pt x="59117" y="27885"/>
                  </a:lnTo>
                  <a:lnTo>
                    <a:pt x="27871" y="59142"/>
                  </a:lnTo>
                  <a:lnTo>
                    <a:pt x="7366" y="98742"/>
                  </a:lnTo>
                  <a:lnTo>
                    <a:pt x="0" y="144287"/>
                  </a:lnTo>
                  <a:lnTo>
                    <a:pt x="7366" y="189852"/>
                  </a:lnTo>
                  <a:lnTo>
                    <a:pt x="27871" y="229456"/>
                  </a:lnTo>
                  <a:lnTo>
                    <a:pt x="59117" y="260705"/>
                  </a:lnTo>
                  <a:lnTo>
                    <a:pt x="98710" y="281209"/>
                  </a:lnTo>
                  <a:lnTo>
                    <a:pt x="144255" y="288575"/>
                  </a:lnTo>
                  <a:lnTo>
                    <a:pt x="189822" y="281209"/>
                  </a:lnTo>
                  <a:lnTo>
                    <a:pt x="211287" y="270097"/>
                  </a:lnTo>
                  <a:lnTo>
                    <a:pt x="144255" y="270097"/>
                  </a:lnTo>
                  <a:lnTo>
                    <a:pt x="95308" y="260206"/>
                  </a:lnTo>
                  <a:lnTo>
                    <a:pt x="55331" y="233237"/>
                  </a:lnTo>
                  <a:lnTo>
                    <a:pt x="28375" y="193246"/>
                  </a:lnTo>
                  <a:lnTo>
                    <a:pt x="18489" y="144287"/>
                  </a:lnTo>
                  <a:lnTo>
                    <a:pt x="28375" y="95321"/>
                  </a:lnTo>
                  <a:lnTo>
                    <a:pt x="55331" y="55336"/>
                  </a:lnTo>
                  <a:lnTo>
                    <a:pt x="95308" y="28377"/>
                  </a:lnTo>
                  <a:lnTo>
                    <a:pt x="144255" y="18492"/>
                  </a:lnTo>
                  <a:lnTo>
                    <a:pt x="211293" y="18492"/>
                  </a:lnTo>
                  <a:lnTo>
                    <a:pt x="189822" y="7371"/>
                  </a:lnTo>
                  <a:lnTo>
                    <a:pt x="144255" y="0"/>
                  </a:lnTo>
                  <a:close/>
                </a:path>
                <a:path w="288925" h="288925" extrusionOk="0">
                  <a:moveTo>
                    <a:pt x="211293" y="18492"/>
                  </a:moveTo>
                  <a:lnTo>
                    <a:pt x="144255" y="18492"/>
                  </a:lnTo>
                  <a:lnTo>
                    <a:pt x="193227" y="28377"/>
                  </a:lnTo>
                  <a:lnTo>
                    <a:pt x="233216" y="55336"/>
                  </a:lnTo>
                  <a:lnTo>
                    <a:pt x="260176" y="95321"/>
                  </a:lnTo>
                  <a:lnTo>
                    <a:pt x="270061" y="144287"/>
                  </a:lnTo>
                  <a:lnTo>
                    <a:pt x="260176" y="193246"/>
                  </a:lnTo>
                  <a:lnTo>
                    <a:pt x="233216" y="233237"/>
                  </a:lnTo>
                  <a:lnTo>
                    <a:pt x="193227" y="260206"/>
                  </a:lnTo>
                  <a:lnTo>
                    <a:pt x="144255" y="270097"/>
                  </a:lnTo>
                  <a:lnTo>
                    <a:pt x="211287" y="270097"/>
                  </a:lnTo>
                  <a:lnTo>
                    <a:pt x="229428" y="260705"/>
                  </a:lnTo>
                  <a:lnTo>
                    <a:pt x="260680" y="229456"/>
                  </a:lnTo>
                  <a:lnTo>
                    <a:pt x="281186" y="189852"/>
                  </a:lnTo>
                  <a:lnTo>
                    <a:pt x="288554" y="144287"/>
                  </a:lnTo>
                  <a:lnTo>
                    <a:pt x="281186" y="98742"/>
                  </a:lnTo>
                  <a:lnTo>
                    <a:pt x="260680" y="59142"/>
                  </a:lnTo>
                  <a:lnTo>
                    <a:pt x="229428" y="27885"/>
                  </a:lnTo>
                  <a:lnTo>
                    <a:pt x="211293" y="18492"/>
                  </a:lnTo>
                  <a:close/>
                </a:path>
              </a:pathLst>
            </a:custGeom>
            <a:solidFill>
              <a:srgbClr val="00C2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82" name="Google Shape;82;p3"/>
            <p:cNvPicPr preferRelativeResize="0"/>
            <p:nvPr/>
          </p:nvPicPr>
          <p:blipFill rotWithShape="1">
            <a:blip r:embed="rId4">
              <a:alphaModFix/>
            </a:blip>
            <a:srcRect/>
            <a:stretch/>
          </p:blipFill>
          <p:spPr>
            <a:xfrm>
              <a:off x="391449" y="5389710"/>
              <a:ext cx="77464" cy="129164"/>
            </a:xfrm>
            <a:prstGeom prst="rect">
              <a:avLst/>
            </a:prstGeom>
            <a:noFill/>
            <a:ln>
              <a:noFill/>
            </a:ln>
          </p:spPr>
        </p:pic>
        <p:sp>
          <p:nvSpPr>
            <p:cNvPr id="83" name="Google Shape;83;p3"/>
            <p:cNvSpPr/>
            <p:nvPr/>
          </p:nvSpPr>
          <p:spPr>
            <a:xfrm>
              <a:off x="6148717" y="394718"/>
              <a:ext cx="4021454" cy="5535930"/>
            </a:xfrm>
            <a:custGeom>
              <a:avLst/>
              <a:gdLst/>
              <a:ahLst/>
              <a:cxnLst/>
              <a:rect l="l" t="t" r="r" b="b"/>
              <a:pathLst>
                <a:path w="4021454" h="5535930" extrusionOk="0">
                  <a:moveTo>
                    <a:pt x="4021253" y="0"/>
                  </a:moveTo>
                  <a:lnTo>
                    <a:pt x="0" y="0"/>
                  </a:lnTo>
                  <a:lnTo>
                    <a:pt x="0" y="5535752"/>
                  </a:lnTo>
                  <a:lnTo>
                    <a:pt x="4021253" y="5535752"/>
                  </a:lnTo>
                  <a:lnTo>
                    <a:pt x="4021253" y="0"/>
                  </a:lnTo>
                  <a:close/>
                </a:path>
              </a:pathLst>
            </a:custGeom>
            <a:solidFill>
              <a:srgbClr val="0B4661">
                <a:alpha val="46274"/>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4" name="Google Shape;84;p3"/>
            <p:cNvSpPr/>
            <p:nvPr/>
          </p:nvSpPr>
          <p:spPr>
            <a:xfrm>
              <a:off x="1017997" y="2566"/>
              <a:ext cx="4582160" cy="2112010"/>
            </a:xfrm>
            <a:custGeom>
              <a:avLst/>
              <a:gdLst/>
              <a:ahLst/>
              <a:cxnLst/>
              <a:rect l="l" t="t" r="r" b="b"/>
              <a:pathLst>
                <a:path w="4582160" h="2112010" extrusionOk="0">
                  <a:moveTo>
                    <a:pt x="1402876" y="0"/>
                  </a:moveTo>
                  <a:lnTo>
                    <a:pt x="188476" y="0"/>
                  </a:lnTo>
                  <a:lnTo>
                    <a:pt x="0" y="126220"/>
                  </a:lnTo>
                  <a:lnTo>
                    <a:pt x="20372" y="886467"/>
                  </a:lnTo>
                  <a:lnTo>
                    <a:pt x="1849694" y="2111465"/>
                  </a:lnTo>
                  <a:lnTo>
                    <a:pt x="2752497" y="2111465"/>
                  </a:lnTo>
                  <a:lnTo>
                    <a:pt x="3436397" y="1653490"/>
                  </a:lnTo>
                  <a:lnTo>
                    <a:pt x="2280704" y="1653490"/>
                  </a:lnTo>
                  <a:lnTo>
                    <a:pt x="577846" y="513166"/>
                  </a:lnTo>
                  <a:lnTo>
                    <a:pt x="816047" y="353649"/>
                  </a:lnTo>
                  <a:lnTo>
                    <a:pt x="1930990" y="353649"/>
                  </a:lnTo>
                  <a:lnTo>
                    <a:pt x="1402876" y="0"/>
                  </a:lnTo>
                  <a:close/>
                </a:path>
                <a:path w="4582160" h="2112010" extrusionOk="0">
                  <a:moveTo>
                    <a:pt x="4561429" y="126220"/>
                  </a:moveTo>
                  <a:lnTo>
                    <a:pt x="2280704" y="1653490"/>
                  </a:lnTo>
                  <a:lnTo>
                    <a:pt x="3436397" y="1653490"/>
                  </a:lnTo>
                  <a:lnTo>
                    <a:pt x="4581801" y="886467"/>
                  </a:lnTo>
                  <a:lnTo>
                    <a:pt x="4245616" y="661344"/>
                  </a:lnTo>
                  <a:lnTo>
                    <a:pt x="4561429" y="126220"/>
                  </a:lnTo>
                  <a:close/>
                </a:path>
                <a:path w="4582160" h="2112010" extrusionOk="0">
                  <a:moveTo>
                    <a:pt x="1930990" y="353649"/>
                  </a:moveTo>
                  <a:lnTo>
                    <a:pt x="816047" y="353649"/>
                  </a:lnTo>
                  <a:lnTo>
                    <a:pt x="2301097" y="1348099"/>
                  </a:lnTo>
                  <a:lnTo>
                    <a:pt x="3436406" y="587847"/>
                  </a:lnTo>
                  <a:lnTo>
                    <a:pt x="2280725" y="587847"/>
                  </a:lnTo>
                  <a:lnTo>
                    <a:pt x="1930990" y="353649"/>
                  </a:lnTo>
                  <a:close/>
                </a:path>
                <a:path w="4582160" h="2112010" extrusionOk="0">
                  <a:moveTo>
                    <a:pt x="4314257" y="0"/>
                  </a:moveTo>
                  <a:lnTo>
                    <a:pt x="3158567" y="0"/>
                  </a:lnTo>
                  <a:lnTo>
                    <a:pt x="2280725" y="587847"/>
                  </a:lnTo>
                  <a:lnTo>
                    <a:pt x="3436406" y="587847"/>
                  </a:lnTo>
                  <a:lnTo>
                    <a:pt x="4314257" y="0"/>
                  </a:lnTo>
                  <a:close/>
                </a:path>
              </a:pathLst>
            </a:custGeom>
            <a:solidFill>
              <a:srgbClr val="0AA6F1">
                <a:alpha val="4745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85" name="Google Shape;85;p3"/>
          <p:cNvSpPr txBox="1">
            <a:spLocks noGrp="1"/>
          </p:cNvSpPr>
          <p:nvPr>
            <p:ph type="title"/>
          </p:nvPr>
        </p:nvSpPr>
        <p:spPr>
          <a:xfrm>
            <a:off x="1906233" y="486389"/>
            <a:ext cx="2906395" cy="1059180"/>
          </a:xfrm>
          <a:prstGeom prst="rect">
            <a:avLst/>
          </a:prstGeom>
          <a:noFill/>
          <a:ln>
            <a:noFill/>
          </a:ln>
        </p:spPr>
        <p:txBody>
          <a:bodyPr spcFirstLastPara="1" wrap="square" lIns="0" tIns="16500" rIns="0" bIns="0" anchor="t" anchorCtr="0">
            <a:spAutoFit/>
          </a:bodyPr>
          <a:lstStyle/>
          <a:p>
            <a:pPr marL="12700" lvl="0" indent="0" algn="l" rtl="0">
              <a:lnSpc>
                <a:spcPct val="100000"/>
              </a:lnSpc>
              <a:spcBef>
                <a:spcPts val="0"/>
              </a:spcBef>
              <a:spcAft>
                <a:spcPts val="0"/>
              </a:spcAft>
              <a:buSzPts val="1400"/>
              <a:buNone/>
            </a:pPr>
            <a:r>
              <a:rPr lang="en-US" sz="6750"/>
              <a:t>о нас</a:t>
            </a:r>
            <a:endParaRPr sz="6750"/>
          </a:p>
        </p:txBody>
      </p:sp>
      <p:sp>
        <p:nvSpPr>
          <p:cNvPr id="86" name="Google Shape;86;p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7" name="Google Shape;87;p3"/>
          <p:cNvPicPr preferRelativeResize="0"/>
          <p:nvPr/>
        </p:nvPicPr>
        <p:blipFill rotWithShape="1">
          <a:blip r:embed="rId5">
            <a:alphaModFix/>
          </a:blip>
          <a:srcRect/>
          <a:stretch/>
        </p:blipFill>
        <p:spPr>
          <a:xfrm>
            <a:off x="6239547" y="449035"/>
            <a:ext cx="3694675" cy="5266276"/>
          </a:xfrm>
          <a:prstGeom prst="rect">
            <a:avLst/>
          </a:prstGeom>
          <a:noFill/>
          <a:ln>
            <a:noFill/>
          </a:ln>
        </p:spPr>
      </p:pic>
      <p:pic>
        <p:nvPicPr>
          <p:cNvPr id="88" name="Google Shape;88;p3"/>
          <p:cNvPicPr preferRelativeResize="0"/>
          <p:nvPr/>
        </p:nvPicPr>
        <p:blipFill rotWithShape="1">
          <a:blip r:embed="rId6">
            <a:alphaModFix/>
          </a:blip>
          <a:srcRect/>
          <a:stretch/>
        </p:blipFill>
        <p:spPr>
          <a:xfrm>
            <a:off x="666925" y="4497263"/>
            <a:ext cx="4552950" cy="2771775"/>
          </a:xfrm>
          <a:prstGeom prst="rect">
            <a:avLst/>
          </a:prstGeom>
          <a:noFill/>
          <a:ln>
            <a:noFill/>
          </a:ln>
        </p:spPr>
      </p:pic>
      <p:pic>
        <p:nvPicPr>
          <p:cNvPr id="89" name="Google Shape;89;p3"/>
          <p:cNvPicPr preferRelativeResize="0"/>
          <p:nvPr/>
        </p:nvPicPr>
        <p:blipFill rotWithShape="1">
          <a:blip r:embed="rId7">
            <a:alphaModFix/>
          </a:blip>
          <a:srcRect/>
          <a:stretch/>
        </p:blipFill>
        <p:spPr>
          <a:xfrm>
            <a:off x="5776574" y="6004025"/>
            <a:ext cx="4476925" cy="1689750"/>
          </a:xfrm>
          <a:prstGeom prst="rect">
            <a:avLst/>
          </a:prstGeom>
          <a:noFill/>
          <a:ln>
            <a:noFill/>
          </a:ln>
        </p:spPr>
      </p:pic>
      <p:sp>
        <p:nvSpPr>
          <p:cNvPr id="90" name="Google Shape;90;p3"/>
          <p:cNvSpPr txBox="1"/>
          <p:nvPr/>
        </p:nvSpPr>
        <p:spPr>
          <a:xfrm>
            <a:off x="-200" y="0"/>
            <a:ext cx="2763000" cy="8490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Calibri"/>
                <a:ea typeface="Calibri"/>
                <a:cs typeface="Calibri"/>
                <a:sym typeface="Calibri"/>
              </a:rPr>
              <a:t>НОЧУ ДПО «ПРОФЕССИОНАЛ»</a:t>
            </a:r>
            <a:endParaRPr sz="1200" b="0" i="0" u="none" strike="noStrike" cap="none">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тел: +7 (9</a:t>
            </a:r>
            <a:r>
              <a:rPr lang="en-US" sz="1200">
                <a:solidFill>
                  <a:schemeClr val="dk1"/>
                </a:solidFill>
                <a:latin typeface="Calibri"/>
                <a:ea typeface="Calibri"/>
                <a:cs typeface="Calibri"/>
                <a:sym typeface="Calibri"/>
              </a:rPr>
              <a:t>06</a:t>
            </a:r>
            <a:r>
              <a:rPr lang="en-US" sz="1200" b="0" i="0" u="none" strike="noStrike" cap="none">
                <a:solidFill>
                  <a:schemeClr val="dk1"/>
                </a:solidFill>
                <a:latin typeface="Calibri"/>
                <a:ea typeface="Calibri"/>
                <a:cs typeface="Calibri"/>
                <a:sym typeface="Calibri"/>
              </a:rPr>
              <a:t>)</a:t>
            </a:r>
            <a:r>
              <a:rPr lang="en-US" sz="1200">
                <a:solidFill>
                  <a:schemeClr val="dk1"/>
                </a:solidFill>
                <a:latin typeface="Calibri"/>
                <a:ea typeface="Calibri"/>
                <a:cs typeface="Calibri"/>
                <a:sym typeface="Calibri"/>
              </a:rPr>
              <a:t> 102 76 58 </a:t>
            </a: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Calibri"/>
                <a:ea typeface="Calibri"/>
                <a:cs typeface="Calibri"/>
                <a:sym typeface="Calibri"/>
              </a:rPr>
              <a:t>почта: </a:t>
            </a:r>
            <a:r>
              <a:rPr lang="en-US" sz="1200">
                <a:solidFill>
                  <a:schemeClr val="dk1"/>
                </a:solidFill>
                <a:latin typeface="Calibri"/>
                <a:ea typeface="Calibri"/>
                <a:cs typeface="Calibri"/>
                <a:sym typeface="Calibri"/>
              </a:rPr>
              <a:t>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512"/>
        <p:cNvGrpSpPr/>
        <p:nvPr/>
      </p:nvGrpSpPr>
      <p:grpSpPr>
        <a:xfrm>
          <a:off x="0" y="0"/>
          <a:ext cx="0" cy="0"/>
          <a:chOff x="0" y="0"/>
          <a:chExt cx="0" cy="0"/>
        </a:xfrm>
      </p:grpSpPr>
      <p:sp>
        <p:nvSpPr>
          <p:cNvPr id="513" name="Google Shape;513;g337dd2df886_0_1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14" name="Google Shape;514;g337dd2df886_0_1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15" name="Google Shape;515;g337dd2df886_0_1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16" name="Google Shape;516;g337dd2df886_0_1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17" name="Google Shape;517;g337dd2df886_0_15"/>
          <p:cNvGrpSpPr/>
          <p:nvPr/>
        </p:nvGrpSpPr>
        <p:grpSpPr>
          <a:xfrm>
            <a:off x="-64825" y="2566"/>
            <a:ext cx="10763364" cy="7598620"/>
            <a:chOff x="-64825" y="2566"/>
            <a:chExt cx="10763364" cy="7598620"/>
          </a:xfrm>
        </p:grpSpPr>
        <p:sp>
          <p:nvSpPr>
            <p:cNvPr id="518" name="Google Shape;518;g337dd2df886_0_15"/>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19" name="Google Shape;519;g337dd2df886_0_1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20" name="Google Shape;520;g337dd2df886_0_15"/>
          <p:cNvSpPr txBox="1"/>
          <p:nvPr/>
        </p:nvSpPr>
        <p:spPr>
          <a:xfrm>
            <a:off x="46400" y="1561350"/>
            <a:ext cx="5864700" cy="585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700"/>
              </a:spcBef>
              <a:spcAft>
                <a:spcPts val="0"/>
              </a:spcAft>
              <a:buClr>
                <a:srgbClr val="000000"/>
              </a:buClr>
              <a:buSzPts val="1200"/>
              <a:buFont typeface="Arial"/>
              <a:buNone/>
            </a:pPr>
            <a:endParaRPr sz="1200" b="0" i="0" u="none" strike="noStrike" cap="none">
              <a:solidFill>
                <a:srgbClr val="111111"/>
              </a:solidFill>
              <a:highlight>
                <a:srgbClr val="FFFFFF"/>
              </a:highlight>
              <a:latin typeface="Times New Roman"/>
              <a:ea typeface="Times New Roman"/>
              <a:cs typeface="Times New Roman"/>
              <a:sym typeface="Times New Roman"/>
            </a:endParaRPr>
          </a:p>
          <a:p>
            <a:pPr marL="0" marR="0" lvl="0" indent="0" algn="l" rtl="0">
              <a:lnSpc>
                <a:spcPct val="100000"/>
              </a:lnSpc>
              <a:spcBef>
                <a:spcPts val="17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g337dd2df886_0_15"/>
          <p:cNvSpPr txBox="1"/>
          <p:nvPr/>
        </p:nvSpPr>
        <p:spPr>
          <a:xfrm>
            <a:off x="0" y="50625"/>
            <a:ext cx="10763400" cy="11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Предписания и проверочный лист</a:t>
            </a:r>
            <a:endParaRPr sz="3500" b="0" i="0" u="none" strike="noStrike" cap="none">
              <a:solidFill>
                <a:schemeClr val="dk1"/>
              </a:solidFill>
              <a:latin typeface="Calibri"/>
              <a:ea typeface="Calibri"/>
              <a:cs typeface="Calibri"/>
              <a:sym typeface="Calibri"/>
            </a:endParaRPr>
          </a:p>
        </p:txBody>
      </p:sp>
      <p:sp>
        <p:nvSpPr>
          <p:cNvPr id="522" name="Google Shape;522;g337dd2df886_0_15"/>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endParaRPr sz="1000" b="0" i="0" u="none" strike="noStrike" cap="none">
              <a:solidFill>
                <a:schemeClr val="dk1"/>
              </a:solidFill>
              <a:latin typeface="Calibri"/>
              <a:ea typeface="Calibri"/>
              <a:cs typeface="Calibri"/>
              <a:sym typeface="Calibri"/>
            </a:endParaRPr>
          </a:p>
        </p:txBody>
      </p:sp>
      <p:pic>
        <p:nvPicPr>
          <p:cNvPr id="523" name="Google Shape;523;g337dd2df886_0_15"/>
          <p:cNvPicPr preferRelativeResize="0"/>
          <p:nvPr/>
        </p:nvPicPr>
        <p:blipFill rotWithShape="1">
          <a:blip r:embed="rId3">
            <a:alphaModFix/>
          </a:blip>
          <a:srcRect/>
          <a:stretch/>
        </p:blipFill>
        <p:spPr>
          <a:xfrm>
            <a:off x="152400" y="1633300"/>
            <a:ext cx="10277299" cy="4422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527"/>
        <p:cNvGrpSpPr/>
        <p:nvPr/>
      </p:nvGrpSpPr>
      <p:grpSpPr>
        <a:xfrm>
          <a:off x="0" y="0"/>
          <a:ext cx="0" cy="0"/>
          <a:chOff x="0" y="0"/>
          <a:chExt cx="0" cy="0"/>
        </a:xfrm>
      </p:grpSpPr>
      <p:sp>
        <p:nvSpPr>
          <p:cNvPr id="528" name="Google Shape;528;g33618207f02_0_114"/>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29" name="Google Shape;529;g33618207f02_0_114"/>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30" name="Google Shape;530;g33618207f02_0_114"/>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1" name="Google Shape;531;g33618207f02_0_114"/>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32" name="Google Shape;532;g33618207f02_0_114"/>
          <p:cNvGrpSpPr/>
          <p:nvPr/>
        </p:nvGrpSpPr>
        <p:grpSpPr>
          <a:xfrm>
            <a:off x="-64825" y="2566"/>
            <a:ext cx="10763364" cy="7598620"/>
            <a:chOff x="-64825" y="2566"/>
            <a:chExt cx="10763364" cy="7598620"/>
          </a:xfrm>
        </p:grpSpPr>
        <p:sp>
          <p:nvSpPr>
            <p:cNvPr id="533" name="Google Shape;533;g33618207f02_0_114"/>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4" name="Google Shape;534;g33618207f02_0_114"/>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35" name="Google Shape;535;g33618207f02_0_114"/>
          <p:cNvSpPr txBox="1"/>
          <p:nvPr/>
        </p:nvSpPr>
        <p:spPr>
          <a:xfrm>
            <a:off x="0" y="1458025"/>
            <a:ext cx="10632600" cy="5851200"/>
          </a:xfrm>
          <a:prstGeom prst="rect">
            <a:avLst/>
          </a:prstGeom>
          <a:noFill/>
          <a:ln>
            <a:noFill/>
          </a:ln>
        </p:spPr>
        <p:txBody>
          <a:bodyPr spcFirstLastPara="1" wrap="square" lIns="91425" tIns="91425" rIns="91425" bIns="91425" anchor="t" anchorCtr="0">
            <a:noAutofit/>
          </a:bodyPr>
          <a:lstStyle/>
          <a:p>
            <a:pPr marL="0" marR="0" lvl="0" indent="0" algn="l" rtl="0">
              <a:lnSpc>
                <a:spcPct val="178593"/>
              </a:lnSpc>
              <a:spcBef>
                <a:spcPts val="0"/>
              </a:spcBef>
              <a:spcAft>
                <a:spcPts val="0"/>
              </a:spcAft>
              <a:buClr>
                <a:schemeClr val="dk1"/>
              </a:buClr>
              <a:buSzPts val="1100"/>
              <a:buFont typeface="Arial"/>
              <a:buNone/>
            </a:pPr>
            <a:r>
              <a:rPr lang="en-US" sz="1400" b="1" i="0" u="none" strike="noStrike" cap="none">
                <a:solidFill>
                  <a:srgbClr val="404040"/>
                </a:solidFill>
                <a:highlight>
                  <a:srgbClr val="FFFFFF"/>
                </a:highlight>
                <a:latin typeface="Calibri"/>
                <a:ea typeface="Calibri"/>
                <a:cs typeface="Calibri"/>
                <a:sym typeface="Calibri"/>
              </a:rPr>
              <a:t>Основные уязвимости в системе антитеррористической защиты:</a:t>
            </a:r>
            <a:endParaRPr sz="1400" b="1"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100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Недооценка рисков</a:t>
            </a:r>
            <a:r>
              <a:rPr lang="en-US" sz="1400" b="0" i="0" u="none" strike="noStrike" cap="none">
                <a:solidFill>
                  <a:srgbClr val="404040"/>
                </a:solidFill>
                <a:highlight>
                  <a:srgbClr val="FFFFFF"/>
                </a:highlight>
                <a:latin typeface="Calibri"/>
                <a:ea typeface="Calibri"/>
                <a:cs typeface="Calibri"/>
                <a:sym typeface="Calibri"/>
              </a:rPr>
              <a:t> — отсутствует системная оценка возможных террористических угроз</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Слабый контроль доступа</a:t>
            </a:r>
            <a:r>
              <a:rPr lang="en-US" sz="1400" b="0" i="0" u="none" strike="noStrike" cap="none">
                <a:solidFill>
                  <a:srgbClr val="404040"/>
                </a:solidFill>
                <a:highlight>
                  <a:srgbClr val="FFFFFF"/>
                </a:highlight>
                <a:latin typeface="Calibri"/>
                <a:ea typeface="Calibri"/>
                <a:cs typeface="Calibri"/>
                <a:sym typeface="Calibri"/>
              </a:rPr>
              <a:t> — недостаточные меры проверки лиц, входящих на территорию</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Неподготовленные кадры</a:t>
            </a:r>
            <a:r>
              <a:rPr lang="en-US" sz="1400" b="0" i="0" u="none" strike="noStrike" cap="none">
                <a:solidFill>
                  <a:srgbClr val="404040"/>
                </a:solidFill>
                <a:highlight>
                  <a:srgbClr val="FFFFFF"/>
                </a:highlight>
                <a:latin typeface="Calibri"/>
                <a:ea typeface="Calibri"/>
                <a:cs typeface="Calibri"/>
                <a:sym typeface="Calibri"/>
              </a:rPr>
              <a:t> — персонал не обучен основам антитеррористической безопасности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Пробелы в видеонаблюдении</a:t>
            </a:r>
            <a:r>
              <a:rPr lang="en-US" sz="1400" b="0" i="0" u="none" strike="noStrike" cap="none">
                <a:solidFill>
                  <a:srgbClr val="404040"/>
                </a:solidFill>
                <a:highlight>
                  <a:srgbClr val="FFFFFF"/>
                </a:highlight>
                <a:latin typeface="Calibri"/>
                <a:ea typeface="Calibri"/>
                <a:cs typeface="Calibri"/>
                <a:sym typeface="Calibri"/>
              </a:rPr>
              <a:t> — критически важные зоны не охвачены камерами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Неисправная сигнализация</a:t>
            </a:r>
            <a:r>
              <a:rPr lang="en-US" sz="1400" b="0" i="0" u="none" strike="noStrike" cap="none">
                <a:solidFill>
                  <a:srgbClr val="404040"/>
                </a:solidFill>
                <a:highlight>
                  <a:srgbClr val="FFFFFF"/>
                </a:highlight>
                <a:latin typeface="Calibri"/>
                <a:ea typeface="Calibri"/>
                <a:cs typeface="Calibri"/>
                <a:sym typeface="Calibri"/>
              </a:rPr>
              <a:t> — тревожные системы морально устарели или не функционируют</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Отсутствие системы оповещения</a:t>
            </a:r>
            <a:r>
              <a:rPr lang="en-US" sz="1400" b="0" i="0" u="none" strike="noStrike" cap="none">
                <a:solidFill>
                  <a:srgbClr val="404040"/>
                </a:solidFill>
                <a:highlight>
                  <a:srgbClr val="FFFFFF"/>
                </a:highlight>
                <a:latin typeface="Calibri"/>
                <a:ea typeface="Calibri"/>
                <a:cs typeface="Calibri"/>
                <a:sym typeface="Calibri"/>
              </a:rPr>
              <a:t> — нет четкого механизма информирования и эвакуации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Небезопасный аутсорсинг</a:t>
            </a:r>
            <a:r>
              <a:rPr lang="en-US" sz="1400" b="0" i="0" u="none" strike="noStrike" cap="none">
                <a:solidFill>
                  <a:srgbClr val="404040"/>
                </a:solidFill>
                <a:highlight>
                  <a:srgbClr val="FFFFFF"/>
                </a:highlight>
                <a:latin typeface="Calibri"/>
                <a:ea typeface="Calibri"/>
                <a:cs typeface="Calibri"/>
                <a:sym typeface="Calibri"/>
              </a:rPr>
              <a:t> — привлекаются непроверенные подрядчики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Уязвимость данных</a:t>
            </a:r>
            <a:r>
              <a:rPr lang="en-US" sz="1400" b="0" i="0" u="none" strike="noStrike" cap="none">
                <a:solidFill>
                  <a:srgbClr val="404040"/>
                </a:solidFill>
                <a:highlight>
                  <a:srgbClr val="FFFFFF"/>
                </a:highlight>
                <a:latin typeface="Calibri"/>
                <a:ea typeface="Calibri"/>
                <a:cs typeface="Calibri"/>
                <a:sym typeface="Calibri"/>
              </a:rPr>
              <a:t> — недостаточная защита информации о системе безопасности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Недостаток охраны</a:t>
            </a:r>
            <a:r>
              <a:rPr lang="en-US" sz="1400" b="0" i="0" u="none" strike="noStrike" cap="none">
                <a:solidFill>
                  <a:srgbClr val="404040"/>
                </a:solidFill>
                <a:highlight>
                  <a:srgbClr val="FFFFFF"/>
                </a:highlight>
                <a:latin typeface="Calibri"/>
                <a:ea typeface="Calibri"/>
                <a:cs typeface="Calibri"/>
                <a:sym typeface="Calibri"/>
              </a:rPr>
              <a:t> — численность или квалификация охранного персонала не соответствует требованиям</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Безразличие к угрозам</a:t>
            </a:r>
            <a:r>
              <a:rPr lang="en-US" sz="1400" b="0" i="0" u="none" strike="noStrike" cap="none">
                <a:solidFill>
                  <a:srgbClr val="404040"/>
                </a:solidFill>
                <a:highlight>
                  <a:srgbClr val="FFFFFF"/>
                </a:highlight>
                <a:latin typeface="Calibri"/>
                <a:ea typeface="Calibri"/>
                <a:cs typeface="Calibri"/>
                <a:sym typeface="Calibri"/>
              </a:rPr>
              <a:t> — игнорируются тревожные сигналы и подозрительные ситуации</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Отсутствие практики</a:t>
            </a:r>
            <a:r>
              <a:rPr lang="en-US" sz="1400" b="0" i="0" u="none" strike="noStrike" cap="none">
                <a:solidFill>
                  <a:srgbClr val="404040"/>
                </a:solidFill>
                <a:highlight>
                  <a:srgbClr val="FFFFFF"/>
                </a:highlight>
                <a:latin typeface="Calibri"/>
                <a:ea typeface="Calibri"/>
                <a:cs typeface="Calibri"/>
                <a:sym typeface="Calibri"/>
              </a:rPr>
              <a:t> — учения по антитеррористической защите проводятся редко</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Ненадлежащее хранение</a:t>
            </a:r>
            <a:r>
              <a:rPr lang="en-US" sz="1400" b="0" i="0" u="none" strike="noStrike" cap="none">
                <a:solidFill>
                  <a:srgbClr val="404040"/>
                </a:solidFill>
                <a:highlight>
                  <a:srgbClr val="FFFFFF"/>
                </a:highlight>
                <a:latin typeface="Calibri"/>
                <a:ea typeface="Calibri"/>
                <a:cs typeface="Calibri"/>
                <a:sym typeface="Calibri"/>
              </a:rPr>
              <a:t> — нарушаются правила содержания опасных веществ</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Устаревшие документы</a:t>
            </a:r>
            <a:r>
              <a:rPr lang="en-US" sz="1400" b="0" i="0" u="none" strike="noStrike" cap="none">
                <a:solidFill>
                  <a:srgbClr val="404040"/>
                </a:solidFill>
                <a:highlight>
                  <a:srgbClr val="FFFFFF"/>
                </a:highlight>
                <a:latin typeface="Calibri"/>
                <a:ea typeface="Calibri"/>
                <a:cs typeface="Calibri"/>
                <a:sym typeface="Calibri"/>
              </a:rPr>
              <a:t> — регламенты и инструкции не актуализируются</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Слабый учет посетителей</a:t>
            </a:r>
            <a:r>
              <a:rPr lang="en-US" sz="1400" b="0" i="0" u="none" strike="noStrike" cap="none">
                <a:solidFill>
                  <a:srgbClr val="404040"/>
                </a:solidFill>
                <a:highlight>
                  <a:srgbClr val="FFFFFF"/>
                </a:highlight>
                <a:latin typeface="Calibri"/>
                <a:ea typeface="Calibri"/>
                <a:cs typeface="Calibri"/>
                <a:sym typeface="Calibri"/>
              </a:rPr>
              <a:t> — отсутствует система регистрации гостей</a:t>
            </a:r>
            <a:endParaRPr sz="1400" b="0" i="0" u="none" strike="noStrike" cap="none">
              <a:solidFill>
                <a:srgbClr val="404040"/>
              </a:solidFill>
              <a:highlight>
                <a:srgbClr val="FFFFFF"/>
              </a:highlight>
              <a:latin typeface="Calibri"/>
              <a:ea typeface="Calibri"/>
              <a:cs typeface="Calibri"/>
              <a:sym typeface="Calibri"/>
            </a:endParaRPr>
          </a:p>
          <a:p>
            <a:pPr marL="457200" marR="0" lvl="0" indent="-317500" algn="l" rtl="0">
              <a:lnSpc>
                <a:spcPct val="115000"/>
              </a:lnSpc>
              <a:spcBef>
                <a:spcPts val="0"/>
              </a:spcBef>
              <a:spcAft>
                <a:spcPts val="0"/>
              </a:spcAft>
              <a:buClr>
                <a:srgbClr val="404040"/>
              </a:buClr>
              <a:buSzPts val="1400"/>
              <a:buFont typeface="Roboto"/>
              <a:buAutoNum type="arabicPeriod"/>
            </a:pPr>
            <a:r>
              <a:rPr lang="en-US" sz="1400" b="1" i="0" u="none" strike="noStrike" cap="none">
                <a:solidFill>
                  <a:srgbClr val="404040"/>
                </a:solidFill>
                <a:highlight>
                  <a:srgbClr val="FFFFFF"/>
                </a:highlight>
                <a:latin typeface="Calibri"/>
                <a:ea typeface="Calibri"/>
                <a:cs typeface="Calibri"/>
                <a:sym typeface="Calibri"/>
              </a:rPr>
              <a:t>Пренебрежение экспертизой</a:t>
            </a:r>
            <a:r>
              <a:rPr lang="en-US" sz="1400" b="0" i="0" u="none" strike="noStrike" cap="none">
                <a:solidFill>
                  <a:srgbClr val="404040"/>
                </a:solidFill>
                <a:highlight>
                  <a:srgbClr val="FFFFFF"/>
                </a:highlight>
                <a:latin typeface="Calibri"/>
                <a:ea typeface="Calibri"/>
                <a:cs typeface="Calibri"/>
                <a:sym typeface="Calibri"/>
              </a:rPr>
              <a:t> — не учитываются рекомендации профильных ведомств</a:t>
            </a:r>
            <a:endParaRPr sz="1400" b="0" i="0" u="none" strike="noStrike" cap="none">
              <a:solidFill>
                <a:srgbClr val="404040"/>
              </a:solidFill>
              <a:highlight>
                <a:srgbClr val="FFFFFF"/>
              </a:highlight>
              <a:latin typeface="Calibri"/>
              <a:ea typeface="Calibri"/>
              <a:cs typeface="Calibri"/>
              <a:sym typeface="Calibri"/>
            </a:endParaRPr>
          </a:p>
          <a:p>
            <a:pPr marL="0" marR="0" lvl="0" indent="0" algn="l" rtl="0">
              <a:lnSpc>
                <a:spcPct val="178593"/>
              </a:lnSpc>
              <a:spcBef>
                <a:spcPts val="1000"/>
              </a:spcBef>
              <a:spcAft>
                <a:spcPts val="0"/>
              </a:spcAft>
              <a:buClr>
                <a:schemeClr val="dk1"/>
              </a:buClr>
              <a:buSzPts val="1100"/>
              <a:buFont typeface="Arial"/>
              <a:buNone/>
            </a:pPr>
            <a:r>
              <a:rPr lang="en-US" sz="1400" b="1" i="0" u="none" strike="noStrike" cap="none">
                <a:solidFill>
                  <a:srgbClr val="404040"/>
                </a:solidFill>
                <a:highlight>
                  <a:srgbClr val="FFFFFF"/>
                </a:highlight>
                <a:latin typeface="Calibri"/>
                <a:ea typeface="Calibri"/>
                <a:cs typeface="Calibri"/>
                <a:sym typeface="Calibri"/>
              </a:rPr>
              <a:t>Последствия:</a:t>
            </a:r>
            <a:r>
              <a:rPr lang="en-US" sz="1400" b="0" i="0" u="none" strike="noStrike" cap="none">
                <a:solidFill>
                  <a:srgbClr val="404040"/>
                </a:solidFill>
                <a:highlight>
                  <a:srgbClr val="FFFFFF"/>
                </a:highlight>
                <a:latin typeface="Calibri"/>
                <a:ea typeface="Calibri"/>
                <a:cs typeface="Calibri"/>
                <a:sym typeface="Calibri"/>
              </a:rPr>
              <a:t> существенное снижение уровня защищенности объекта и повышение вероятности реализации угроз.</a:t>
            </a:r>
            <a:endParaRPr sz="1400" b="0" i="0" u="none" strike="noStrike" cap="none">
              <a:solidFill>
                <a:srgbClr val="404040"/>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g33618207f02_0_114"/>
          <p:cNvSpPr txBox="1"/>
          <p:nvPr/>
        </p:nvSpPr>
        <p:spPr>
          <a:xfrm>
            <a:off x="0" y="50625"/>
            <a:ext cx="10763400" cy="11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Частые нарушения:</a:t>
            </a:r>
            <a:endParaRPr sz="3500" b="0" i="0" u="none" strike="noStrike" cap="none">
              <a:solidFill>
                <a:schemeClr val="dk1"/>
              </a:solidFill>
              <a:latin typeface="Calibri"/>
              <a:ea typeface="Calibri"/>
              <a:cs typeface="Calibri"/>
              <a:sym typeface="Calibri"/>
            </a:endParaRPr>
          </a:p>
        </p:txBody>
      </p:sp>
      <p:sp>
        <p:nvSpPr>
          <p:cNvPr id="537" name="Google Shape;537;g33618207f02_0_114"/>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541"/>
        <p:cNvGrpSpPr/>
        <p:nvPr/>
      </p:nvGrpSpPr>
      <p:grpSpPr>
        <a:xfrm>
          <a:off x="0" y="0"/>
          <a:ext cx="0" cy="0"/>
          <a:chOff x="0" y="0"/>
          <a:chExt cx="0" cy="0"/>
        </a:xfrm>
      </p:grpSpPr>
      <p:sp>
        <p:nvSpPr>
          <p:cNvPr id="542" name="Google Shape;542;g33618207f02_0_130"/>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43" name="Google Shape;543;g33618207f02_0_130"/>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44" name="Google Shape;544;g33618207f02_0_130"/>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5" name="Google Shape;545;g33618207f02_0_130"/>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46" name="Google Shape;546;g33618207f02_0_130"/>
          <p:cNvGrpSpPr/>
          <p:nvPr/>
        </p:nvGrpSpPr>
        <p:grpSpPr>
          <a:xfrm>
            <a:off x="-34987" y="-120959"/>
            <a:ext cx="10763364" cy="7598620"/>
            <a:chOff x="-64825" y="2566"/>
            <a:chExt cx="10763364" cy="7598620"/>
          </a:xfrm>
        </p:grpSpPr>
        <p:sp>
          <p:nvSpPr>
            <p:cNvPr id="547" name="Google Shape;547;g33618207f02_0_130"/>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8" name="Google Shape;548;g33618207f02_0_130"/>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49" name="Google Shape;549;g33618207f02_0_130"/>
          <p:cNvSpPr txBox="1"/>
          <p:nvPr/>
        </p:nvSpPr>
        <p:spPr>
          <a:xfrm>
            <a:off x="0" y="1870175"/>
            <a:ext cx="3648600" cy="543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Сотрудничество с правоохранительными органами является важным аспектом обеспечения безопасности на рабочем месте. Вот несколько рекомендаций по установлению эффективных контактов и взаимодействия:</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1.  Установите регулярные встречи с представителями местных правоохранительных органов. - Обсуждайте общие проблемы безопасности и способы их решения.</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2. Разработайте механизмы для обмена информацией о потенциальных угрозах и инцидентах. </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3. Организуйте совместные учения (тренировки)  по реагированию на чрезвычайные ситуации, чтобы сотрудники и правоохранительные органы могли отработать взаимодействие в реальных условиях</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g33618207f02_0_130"/>
          <p:cNvSpPr txBox="1"/>
          <p:nvPr/>
        </p:nvSpPr>
        <p:spPr>
          <a:xfrm>
            <a:off x="0" y="50625"/>
            <a:ext cx="10763400" cy="11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Сотрудничество с надзорными органами  :</a:t>
            </a:r>
            <a:endParaRPr sz="3500" b="0" i="0" u="none" strike="noStrike" cap="none">
              <a:solidFill>
                <a:schemeClr val="dk1"/>
              </a:solidFill>
              <a:latin typeface="Calibri"/>
              <a:ea typeface="Calibri"/>
              <a:cs typeface="Calibri"/>
              <a:sym typeface="Calibri"/>
            </a:endParaRPr>
          </a:p>
        </p:txBody>
      </p:sp>
      <p:sp>
        <p:nvSpPr>
          <p:cNvPr id="551" name="Google Shape;551;g33618207f02_0_130"/>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pic>
        <p:nvPicPr>
          <p:cNvPr id="552" name="Google Shape;552;g33618207f02_0_130"/>
          <p:cNvPicPr preferRelativeResize="0"/>
          <p:nvPr/>
        </p:nvPicPr>
        <p:blipFill rotWithShape="1">
          <a:blip r:embed="rId3">
            <a:alphaModFix/>
          </a:blip>
          <a:srcRect/>
          <a:stretch/>
        </p:blipFill>
        <p:spPr>
          <a:xfrm>
            <a:off x="3720400" y="1913609"/>
            <a:ext cx="6777581" cy="2980163"/>
          </a:xfrm>
          <a:prstGeom prst="rect">
            <a:avLst/>
          </a:prstGeom>
          <a:noFill/>
          <a:ln>
            <a:noFill/>
          </a:ln>
        </p:spPr>
      </p:pic>
      <p:sp>
        <p:nvSpPr>
          <p:cNvPr id="553" name="Google Shape;553;g33618207f02_0_130"/>
          <p:cNvSpPr txBox="1"/>
          <p:nvPr/>
        </p:nvSpPr>
        <p:spPr>
          <a:xfrm>
            <a:off x="4066575" y="5045975"/>
            <a:ext cx="6431400" cy="22632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1300"/>
              </a:spcBef>
              <a:spcAft>
                <a:spcPts val="0"/>
              </a:spcAft>
              <a:buClr>
                <a:schemeClr val="dk1"/>
              </a:buClr>
              <a:buSzPts val="1100"/>
              <a:buFont typeface="Arial"/>
              <a:buNone/>
            </a:pPr>
            <a:r>
              <a:rPr lang="en-US" sz="1300" b="0" i="0" u="none" strike="noStrike" cap="none">
                <a:solidFill>
                  <a:srgbClr val="222222"/>
                </a:solidFill>
                <a:latin typeface="Arial"/>
                <a:ea typeface="Arial"/>
                <a:cs typeface="Arial"/>
                <a:sym typeface="Arial"/>
              </a:rPr>
              <a:t>Главной целью стала отработка слаженных действий всех служб при возникновении чрезвычайных ситуаций. Особое внимание уделялось обучению педагогов и учащихся правильному поведению при угрозе теракта — умению не поддаваться панике и четко следовать инструкциям.</a:t>
            </a:r>
            <a:endParaRPr sz="1300" b="0" i="0" u="none" strike="noStrike" cap="none">
              <a:solidFill>
                <a:srgbClr val="222222"/>
              </a:solidFill>
              <a:latin typeface="Arial"/>
              <a:ea typeface="Arial"/>
              <a:cs typeface="Arial"/>
              <a:sym typeface="Arial"/>
            </a:endParaRPr>
          </a:p>
          <a:p>
            <a:pPr marL="0" marR="0" lvl="0" indent="0" algn="just" rtl="0">
              <a:lnSpc>
                <a:spcPct val="115000"/>
              </a:lnSpc>
              <a:spcBef>
                <a:spcPts val="1300"/>
              </a:spcBef>
              <a:spcAft>
                <a:spcPts val="1300"/>
              </a:spcAft>
              <a:buClr>
                <a:srgbClr val="000000"/>
              </a:buClr>
              <a:buSzPts val="1300"/>
              <a:buFont typeface="Arial"/>
              <a:buNone/>
            </a:pPr>
            <a:r>
              <a:rPr lang="en-US" sz="1300" b="0" i="0" u="none" strike="noStrike" cap="none">
                <a:solidFill>
                  <a:srgbClr val="222222"/>
                </a:solidFill>
                <a:latin typeface="Arial"/>
                <a:ea typeface="Arial"/>
                <a:cs typeface="Arial"/>
                <a:sym typeface="Arial"/>
              </a:rPr>
              <a:t>В ходе учений были смоделированы различные сценарии развития событий. Росгвардейцы проверили готовность систем оповещения и эвакуации, отработали взаимодействие с педагогическим составом. Такие тренировки помогают выработать единый эффективный подход к обеспечению безопасности детей.</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557"/>
        <p:cNvGrpSpPr/>
        <p:nvPr/>
      </p:nvGrpSpPr>
      <p:grpSpPr>
        <a:xfrm>
          <a:off x="0" y="0"/>
          <a:ext cx="0" cy="0"/>
          <a:chOff x="0" y="0"/>
          <a:chExt cx="0" cy="0"/>
        </a:xfrm>
      </p:grpSpPr>
      <p:sp>
        <p:nvSpPr>
          <p:cNvPr id="558" name="Google Shape;558;g32dbd3e34b4_0_406"/>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59" name="Google Shape;559;g32dbd3e34b4_0_406"/>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60" name="Google Shape;560;g32dbd3e34b4_0_406"/>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1" name="Google Shape;561;g32dbd3e34b4_0_406"/>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62" name="Google Shape;562;g32dbd3e34b4_0_406"/>
          <p:cNvGrpSpPr/>
          <p:nvPr/>
        </p:nvGrpSpPr>
        <p:grpSpPr>
          <a:xfrm>
            <a:off x="-64825" y="2566"/>
            <a:ext cx="10763364" cy="7598620"/>
            <a:chOff x="-64825" y="2566"/>
            <a:chExt cx="10763364" cy="7598620"/>
          </a:xfrm>
        </p:grpSpPr>
        <p:sp>
          <p:nvSpPr>
            <p:cNvPr id="563" name="Google Shape;563;g32dbd3e34b4_0_406"/>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4" name="Google Shape;564;g32dbd3e34b4_0_406"/>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65" name="Google Shape;565;g32dbd3e34b4_0_406"/>
          <p:cNvSpPr txBox="1"/>
          <p:nvPr/>
        </p:nvSpPr>
        <p:spPr>
          <a:xfrm>
            <a:off x="165250" y="1526325"/>
            <a:ext cx="10533300" cy="588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10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Проверки плановые 1 раз в 3 года </a:t>
            </a:r>
            <a:br>
              <a:rPr lang="en-US" sz="1600" b="0" i="0" u="none" strike="noStrike" cap="none">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
            </a:r>
            <a:br>
              <a:rPr lang="en-US" sz="1600" b="0" i="0" u="none" strike="noStrike" cap="none">
                <a:solidFill>
                  <a:schemeClr val="dk1"/>
                </a:solidFill>
                <a:latin typeface="Calibri"/>
                <a:ea typeface="Calibri"/>
                <a:cs typeface="Calibri"/>
                <a:sym typeface="Calibri"/>
              </a:rPr>
            </a:br>
            <a:r>
              <a:rPr lang="en-US" sz="1600" b="0" i="0" u="none" strike="noStrike" cap="none">
                <a:solidFill>
                  <a:srgbClr val="222222"/>
                </a:solidFill>
                <a:latin typeface="Calibri"/>
                <a:ea typeface="Calibri"/>
                <a:cs typeface="Calibri"/>
                <a:sym typeface="Calibri"/>
              </a:rPr>
              <a:t>Ответственность за обеспечение антитеррористической защищенности объектов и территорий возлагается на руководителей органов и организаций, являющихся правообладателями объектов или территорий, а также на должностных лиц, непосредственно руководящих работой сотрудников на объектах или территориях. (п. 5 Постановления Правительства РФ </a:t>
            </a:r>
            <a:r>
              <a:rPr lang="en-US" sz="1600" b="0" i="0" u="none" strike="noStrike" cap="none">
                <a:solidFill>
                  <a:srgbClr val="015CCB"/>
                </a:solidFill>
                <a:uFill>
                  <a:noFill/>
                </a:u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от 02.08.2019 № 1006</a:t>
            </a:r>
            <a:r>
              <a:rPr lang="en-US" sz="1600" b="0" i="0" u="none" strike="noStrike" cap="none">
                <a:solidFill>
                  <a:srgbClr val="222222"/>
                </a:solidFill>
                <a:latin typeface="Calibri"/>
                <a:ea typeface="Calibri"/>
                <a:cs typeface="Calibri"/>
                <a:sym typeface="Calibri"/>
              </a:rPr>
              <a:t>)</a:t>
            </a:r>
            <a:endParaRPr sz="1600" b="0" i="0" u="none" strike="noStrike" cap="none">
              <a:solidFill>
                <a:srgbClr val="222222"/>
              </a:solidFill>
              <a:latin typeface="Calibri"/>
              <a:ea typeface="Calibri"/>
              <a:cs typeface="Calibri"/>
              <a:sym typeface="Calibri"/>
            </a:endParaRPr>
          </a:p>
          <a:p>
            <a:pPr marL="0" marR="0" lvl="0" indent="0" algn="l" rtl="0">
              <a:lnSpc>
                <a:spcPct val="144000"/>
              </a:lnSpc>
              <a:spcBef>
                <a:spcPts val="0"/>
              </a:spcBef>
              <a:spcAft>
                <a:spcPts val="0"/>
              </a:spcAft>
              <a:buClr>
                <a:schemeClr val="dk1"/>
              </a:buClr>
              <a:buSzPts val="1100"/>
              <a:buFont typeface="Arial"/>
              <a:buNone/>
            </a:pPr>
            <a:r>
              <a:rPr lang="en-US" sz="1600" b="0" i="0" u="none" strike="noStrike" cap="none">
                <a:solidFill>
                  <a:srgbClr val="222222"/>
                </a:solidFill>
                <a:latin typeface="Calibri"/>
                <a:ea typeface="Calibri"/>
                <a:cs typeface="Calibri"/>
                <a:sym typeface="Calibri"/>
              </a:rPr>
              <a:t>Штрафы предусмотрены в ч. 1 ст. </a:t>
            </a:r>
            <a:r>
              <a:rPr lang="en-US" sz="1600" b="0" i="0" u="none" strike="noStrike" cap="none">
                <a:solidFill>
                  <a:srgbClr val="015CCB"/>
                </a:solidFill>
                <a:uFill>
                  <a:noFill/>
                </a:u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20.35</a:t>
            </a:r>
            <a:r>
              <a:rPr lang="en-US" sz="1600" b="0" i="0" u="none" strike="noStrike" cap="none">
                <a:solidFill>
                  <a:srgbClr val="222222"/>
                </a:solidFill>
                <a:latin typeface="Calibri"/>
                <a:ea typeface="Calibri"/>
                <a:cs typeface="Calibri"/>
                <a:sym typeface="Calibri"/>
              </a:rPr>
              <a:t> КоАП РФ:</a:t>
            </a:r>
            <a:endParaRPr sz="1600" b="0" i="0" u="none" strike="noStrike" cap="none">
              <a:solidFill>
                <a:srgbClr val="222222"/>
              </a:solidFill>
              <a:latin typeface="Calibri"/>
              <a:ea typeface="Calibri"/>
              <a:cs typeface="Calibri"/>
              <a:sym typeface="Calibri"/>
            </a:endParaRPr>
          </a:p>
          <a:p>
            <a:pPr marL="457200" marR="0" lvl="0" indent="-228600" algn="l" rtl="0">
              <a:lnSpc>
                <a:spcPct val="144000"/>
              </a:lnSpc>
              <a:spcBef>
                <a:spcPts val="1500"/>
              </a:spcBef>
              <a:spcAft>
                <a:spcPts val="0"/>
              </a:spcAft>
              <a:buClr>
                <a:srgbClr val="FF0000"/>
              </a:buClr>
              <a:buSzPts val="1600"/>
              <a:buFont typeface="Calibri"/>
              <a:buNone/>
            </a:pPr>
            <a:r>
              <a:rPr lang="en-US" sz="1600" b="0" i="0" u="none" strike="noStrike" cap="none">
                <a:solidFill>
                  <a:srgbClr val="FF0000"/>
                </a:solidFill>
                <a:latin typeface="Calibri"/>
                <a:ea typeface="Calibri"/>
                <a:cs typeface="Calibri"/>
                <a:sym typeface="Calibri"/>
              </a:rPr>
              <a:t>для граждан — от 3 000 до 5 000 руб.;</a:t>
            </a:r>
            <a:endParaRPr sz="1600" b="0" i="0" u="none" strike="noStrike" cap="none">
              <a:solidFill>
                <a:srgbClr val="FF0000"/>
              </a:solidFill>
              <a:latin typeface="Calibri"/>
              <a:ea typeface="Calibri"/>
              <a:cs typeface="Calibri"/>
              <a:sym typeface="Calibri"/>
            </a:endParaRPr>
          </a:p>
          <a:p>
            <a:pPr marL="457200" marR="0" lvl="0" indent="-228600" algn="l" rtl="0">
              <a:lnSpc>
                <a:spcPct val="144000"/>
              </a:lnSpc>
              <a:spcBef>
                <a:spcPts val="0"/>
              </a:spcBef>
              <a:spcAft>
                <a:spcPts val="0"/>
              </a:spcAft>
              <a:buClr>
                <a:srgbClr val="FF0000"/>
              </a:buClr>
              <a:buSzPts val="1600"/>
              <a:buFont typeface="Calibri"/>
              <a:buNone/>
            </a:pPr>
            <a:r>
              <a:rPr lang="en-US" sz="1600" b="0" i="0" u="none" strike="noStrike" cap="none">
                <a:solidFill>
                  <a:srgbClr val="FF0000"/>
                </a:solidFill>
                <a:latin typeface="Calibri"/>
                <a:ea typeface="Calibri"/>
                <a:cs typeface="Calibri"/>
                <a:sym typeface="Calibri"/>
              </a:rPr>
              <a:t>для должностных лиц — от 30 000 до 50 000 руб. или дисквалификация</a:t>
            </a:r>
            <a:br>
              <a:rPr lang="en-US" sz="1600" b="0" i="0" u="none" strike="noStrike" cap="none">
                <a:solidFill>
                  <a:srgbClr val="FF0000"/>
                </a:solidFill>
                <a:latin typeface="Calibri"/>
                <a:ea typeface="Calibri"/>
                <a:cs typeface="Calibri"/>
                <a:sym typeface="Calibri"/>
              </a:rPr>
            </a:br>
            <a:r>
              <a:rPr lang="en-US" sz="1600" b="0" i="0" u="none" strike="noStrike" cap="none">
                <a:solidFill>
                  <a:srgbClr val="FF0000"/>
                </a:solidFill>
                <a:latin typeface="Calibri"/>
                <a:ea typeface="Calibri"/>
                <a:cs typeface="Calibri"/>
                <a:sym typeface="Calibri"/>
              </a:rPr>
              <a:t>от 6 месяцев до 3 лет;</a:t>
            </a:r>
            <a:endParaRPr sz="1600" b="0" i="0" u="none" strike="noStrike" cap="none">
              <a:solidFill>
                <a:srgbClr val="FF0000"/>
              </a:solidFill>
              <a:latin typeface="Calibri"/>
              <a:ea typeface="Calibri"/>
              <a:cs typeface="Calibri"/>
              <a:sym typeface="Calibri"/>
            </a:endParaRPr>
          </a:p>
          <a:p>
            <a:pPr marL="457200" marR="0" lvl="0" indent="-228600" algn="l" rtl="0">
              <a:lnSpc>
                <a:spcPct val="144000"/>
              </a:lnSpc>
              <a:spcBef>
                <a:spcPts val="0"/>
              </a:spcBef>
              <a:spcAft>
                <a:spcPts val="0"/>
              </a:spcAft>
              <a:buClr>
                <a:srgbClr val="FF0000"/>
              </a:buClr>
              <a:buSzPts val="1600"/>
              <a:buFont typeface="Calibri"/>
              <a:buNone/>
            </a:pPr>
            <a:r>
              <a:rPr lang="en-US" sz="1600" b="0" i="0" u="none" strike="noStrike" cap="none">
                <a:solidFill>
                  <a:srgbClr val="FF0000"/>
                </a:solidFill>
                <a:latin typeface="Calibri"/>
                <a:ea typeface="Calibri"/>
                <a:cs typeface="Calibri"/>
                <a:sym typeface="Calibri"/>
              </a:rPr>
              <a:t>для юридических лиц — от 100 000 до 500 000 руб.</a:t>
            </a:r>
            <a:endParaRPr sz="1600" b="0" i="0" u="none" strike="noStrike" cap="none">
              <a:solidFill>
                <a:srgbClr val="FF0000"/>
              </a:solidFill>
              <a:latin typeface="Calibri"/>
              <a:ea typeface="Calibri"/>
              <a:cs typeface="Calibri"/>
              <a:sym typeface="Calibri"/>
            </a:endParaRPr>
          </a:p>
          <a:p>
            <a:pPr marL="457200" marR="0" lvl="0" indent="-228600" algn="l" rtl="0">
              <a:lnSpc>
                <a:spcPct val="144000"/>
              </a:lnSpc>
              <a:spcBef>
                <a:spcPts val="0"/>
              </a:spcBef>
              <a:spcAft>
                <a:spcPts val="0"/>
              </a:spcAft>
              <a:buClr>
                <a:srgbClr val="FF0000"/>
              </a:buClr>
              <a:buSzPts val="1600"/>
              <a:buFont typeface="Calibri"/>
              <a:buNone/>
            </a:pPr>
            <a:r>
              <a:rPr lang="en-US" sz="1600" b="0" i="0" u="none" strike="noStrike" cap="none">
                <a:solidFill>
                  <a:schemeClr val="dk1"/>
                </a:solidFill>
                <a:latin typeface="Calibri"/>
                <a:ea typeface="Calibri"/>
                <a:cs typeface="Calibri"/>
                <a:sym typeface="Calibri"/>
              </a:rPr>
              <a:t/>
            </a:r>
            <a:br>
              <a:rPr lang="en-US" sz="1600" b="0" i="0" u="none" strike="noStrike" cap="none">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Учтите, что в случае есть в организации отсутствуют необходимые документы, то оштрафуют не только само юридическое лицо на сумму от 100 тыс. до 500 тыс. рублей, но и должностное, то есть того, на кого возложена ответственность за антитеррористическую защищенность. Такому сотруднику может грозить штраф от 30 тыс. до 50 тыс. рублей или дисквалификация на срок от 6 месяцев до 3 </a:t>
            </a:r>
            <a:r>
              <a:rPr lang="en-US" sz="1800" b="0" i="0" u="none" strike="noStrike" cap="none">
                <a:solidFill>
                  <a:schemeClr val="dk1"/>
                </a:solidFill>
                <a:latin typeface="Calibri"/>
                <a:ea typeface="Calibri"/>
                <a:cs typeface="Calibri"/>
                <a:sym typeface="Calibri"/>
              </a:rPr>
              <a:t>лет.</a:t>
            </a:r>
            <a:r>
              <a:rPr lang="en-US" sz="1800" b="0" i="0" u="none" strike="noStrike" cap="none">
                <a:solidFill>
                  <a:srgbClr val="FF0000"/>
                </a:solidFill>
                <a:latin typeface="Calibri"/>
                <a:ea typeface="Calibri"/>
                <a:cs typeface="Calibri"/>
                <a:sym typeface="Calibri"/>
              </a:rPr>
              <a:t/>
            </a:r>
            <a:br>
              <a:rPr lang="en-US" sz="1800" b="0" i="0" u="none" strike="noStrike" cap="none">
                <a:solidFill>
                  <a:srgbClr val="FF0000"/>
                </a:solidFill>
                <a:latin typeface="Calibri"/>
                <a:ea typeface="Calibri"/>
                <a:cs typeface="Calibri"/>
                <a:sym typeface="Calibri"/>
              </a:rPr>
            </a:br>
            <a:endParaRPr sz="1800" b="0" i="0" u="sng" strike="noStrike" cap="none">
              <a:solidFill>
                <a:srgbClr val="FF0000"/>
              </a:solidFill>
              <a:latin typeface="Calibri"/>
              <a:ea typeface="Calibri"/>
              <a:cs typeface="Calibri"/>
              <a:sym typeface="Calibri"/>
            </a:endParaRPr>
          </a:p>
        </p:txBody>
      </p:sp>
      <p:sp>
        <p:nvSpPr>
          <p:cNvPr id="566" name="Google Shape;566;g32dbd3e34b4_0_406"/>
          <p:cNvSpPr txBox="1"/>
          <p:nvPr/>
        </p:nvSpPr>
        <p:spPr>
          <a:xfrm>
            <a:off x="500550" y="59900"/>
            <a:ext cx="10130700" cy="109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Ответственность административная </a:t>
            </a:r>
            <a:endParaRPr sz="4500" b="0" i="0" u="none" strike="noStrike" cap="none">
              <a:solidFill>
                <a:schemeClr val="dk1"/>
              </a:solidFill>
              <a:latin typeface="Calibri"/>
              <a:ea typeface="Calibri"/>
              <a:cs typeface="Calibri"/>
              <a:sym typeface="Calibri"/>
            </a:endParaRPr>
          </a:p>
        </p:txBody>
      </p:sp>
      <p:sp>
        <p:nvSpPr>
          <p:cNvPr id="567" name="Google Shape;567;g32dbd3e34b4_0_406"/>
          <p:cNvSpPr txBox="1"/>
          <p:nvPr/>
        </p:nvSpPr>
        <p:spPr>
          <a:xfrm>
            <a:off x="8068875" y="6683100"/>
            <a:ext cx="2623200" cy="8772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571"/>
        <p:cNvGrpSpPr/>
        <p:nvPr/>
      </p:nvGrpSpPr>
      <p:grpSpPr>
        <a:xfrm>
          <a:off x="0" y="0"/>
          <a:ext cx="0" cy="0"/>
          <a:chOff x="0" y="0"/>
          <a:chExt cx="0" cy="0"/>
        </a:xfrm>
      </p:grpSpPr>
      <p:sp>
        <p:nvSpPr>
          <p:cNvPr id="572" name="Google Shape;572;g337dd2df886_0_3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73" name="Google Shape;573;g337dd2df886_0_3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74" name="Google Shape;574;g337dd2df886_0_3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5" name="Google Shape;575;g337dd2df886_0_3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76" name="Google Shape;576;g337dd2df886_0_35"/>
          <p:cNvGrpSpPr/>
          <p:nvPr/>
        </p:nvGrpSpPr>
        <p:grpSpPr>
          <a:xfrm>
            <a:off x="-64825" y="2566"/>
            <a:ext cx="10763364" cy="7598620"/>
            <a:chOff x="-64825" y="2566"/>
            <a:chExt cx="10763364" cy="7598620"/>
          </a:xfrm>
        </p:grpSpPr>
        <p:sp>
          <p:nvSpPr>
            <p:cNvPr id="577" name="Google Shape;577;g337dd2df886_0_35"/>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8" name="Google Shape;578;g337dd2df886_0_3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79" name="Google Shape;579;g337dd2df886_0_35"/>
          <p:cNvSpPr txBox="1"/>
          <p:nvPr/>
        </p:nvSpPr>
        <p:spPr>
          <a:xfrm>
            <a:off x="46400" y="1561350"/>
            <a:ext cx="5864700" cy="585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700"/>
              </a:spcBef>
              <a:spcAft>
                <a:spcPts val="0"/>
              </a:spcAft>
              <a:buClr>
                <a:srgbClr val="000000"/>
              </a:buClr>
              <a:buSzPts val="1200"/>
              <a:buFont typeface="Arial"/>
              <a:buNone/>
            </a:pPr>
            <a:endParaRPr sz="1200" b="0" i="0" u="none" strike="noStrike" cap="none">
              <a:solidFill>
                <a:srgbClr val="111111"/>
              </a:solidFill>
              <a:highlight>
                <a:srgbClr val="FFFFFF"/>
              </a:highlight>
              <a:latin typeface="Times New Roman"/>
              <a:ea typeface="Times New Roman"/>
              <a:cs typeface="Times New Roman"/>
              <a:sym typeface="Times New Roman"/>
            </a:endParaRPr>
          </a:p>
          <a:p>
            <a:pPr marL="0" marR="0" lvl="0" indent="0" algn="l" rtl="0">
              <a:lnSpc>
                <a:spcPct val="100000"/>
              </a:lnSpc>
              <a:spcBef>
                <a:spcPts val="17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g337dd2df886_0_35"/>
          <p:cNvSpPr txBox="1"/>
          <p:nvPr/>
        </p:nvSpPr>
        <p:spPr>
          <a:xfrm>
            <a:off x="0" y="50625"/>
            <a:ext cx="10763400" cy="11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US" sz="3500" b="0" i="0" u="none" strike="noStrike" cap="none">
                <a:solidFill>
                  <a:schemeClr val="dk1"/>
                </a:solidFill>
                <a:latin typeface="Calibri"/>
                <a:ea typeface="Calibri"/>
                <a:cs typeface="Calibri"/>
                <a:sym typeface="Calibri"/>
              </a:rPr>
              <a:t>Проверки в виде запросов</a:t>
            </a:r>
            <a:endParaRPr sz="3500" b="0" i="0" u="none" strike="noStrike" cap="none">
              <a:solidFill>
                <a:schemeClr val="dk1"/>
              </a:solidFill>
              <a:latin typeface="Calibri"/>
              <a:ea typeface="Calibri"/>
              <a:cs typeface="Calibri"/>
              <a:sym typeface="Calibri"/>
            </a:endParaRPr>
          </a:p>
        </p:txBody>
      </p:sp>
      <p:sp>
        <p:nvSpPr>
          <p:cNvPr id="581" name="Google Shape;581;g337dd2df886_0_35"/>
          <p:cNvSpPr txBox="1"/>
          <p:nvPr/>
        </p:nvSpPr>
        <p:spPr>
          <a:xfrm>
            <a:off x="8068875" y="4192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pic>
        <p:nvPicPr>
          <p:cNvPr id="582" name="Google Shape;582;g337dd2df886_0_35"/>
          <p:cNvPicPr preferRelativeResize="0"/>
          <p:nvPr/>
        </p:nvPicPr>
        <p:blipFill rotWithShape="1">
          <a:blip r:embed="rId3">
            <a:alphaModFix/>
          </a:blip>
          <a:srcRect/>
          <a:stretch/>
        </p:blipFill>
        <p:spPr>
          <a:xfrm>
            <a:off x="577650" y="1355950"/>
            <a:ext cx="8759601" cy="60565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586"/>
        <p:cNvGrpSpPr/>
        <p:nvPr/>
      </p:nvGrpSpPr>
      <p:grpSpPr>
        <a:xfrm>
          <a:off x="0" y="0"/>
          <a:ext cx="0" cy="0"/>
          <a:chOff x="0" y="0"/>
          <a:chExt cx="0" cy="0"/>
        </a:xfrm>
      </p:grpSpPr>
      <p:sp>
        <p:nvSpPr>
          <p:cNvPr id="587" name="Google Shape;587;g32dbd3e34b4_0_435"/>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588" name="Google Shape;588;g32dbd3e34b4_0_435"/>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589" name="Google Shape;589;g32dbd3e34b4_0_435"/>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0" name="Google Shape;590;g32dbd3e34b4_0_435"/>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591" name="Google Shape;591;g32dbd3e34b4_0_435"/>
          <p:cNvGrpSpPr/>
          <p:nvPr/>
        </p:nvGrpSpPr>
        <p:grpSpPr>
          <a:xfrm>
            <a:off x="-64825" y="2566"/>
            <a:ext cx="10763364" cy="7598620"/>
            <a:chOff x="-64825" y="2566"/>
            <a:chExt cx="10763364" cy="7598620"/>
          </a:xfrm>
        </p:grpSpPr>
        <p:sp>
          <p:nvSpPr>
            <p:cNvPr id="592" name="Google Shape;592;g32dbd3e34b4_0_435"/>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3" name="Google Shape;593;g32dbd3e34b4_0_435"/>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94" name="Google Shape;594;g32dbd3e34b4_0_435"/>
          <p:cNvSpPr txBox="1"/>
          <p:nvPr/>
        </p:nvSpPr>
        <p:spPr>
          <a:xfrm>
            <a:off x="177550" y="1657175"/>
            <a:ext cx="10421400" cy="575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100"/>
              </a:spcBef>
              <a:spcAft>
                <a:spcPts val="1100"/>
              </a:spcAft>
              <a:buClr>
                <a:srgbClr val="000000"/>
              </a:buClr>
              <a:buSzPts val="1800"/>
              <a:buFont typeface="Arial"/>
              <a:buNone/>
            </a:pPr>
            <a:endParaRPr sz="1800" b="0" i="0" u="sng" strike="noStrike" cap="none">
              <a:solidFill>
                <a:srgbClr val="FF0000"/>
              </a:solidFill>
              <a:latin typeface="Calibri"/>
              <a:ea typeface="Calibri"/>
              <a:cs typeface="Calibri"/>
              <a:sym typeface="Calibri"/>
            </a:endParaRPr>
          </a:p>
        </p:txBody>
      </p:sp>
      <p:sp>
        <p:nvSpPr>
          <p:cNvPr id="595" name="Google Shape;595;g32dbd3e34b4_0_435"/>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Специальные условия!!!</a:t>
            </a:r>
            <a:endParaRPr sz="4500" b="0" i="0" u="none" strike="noStrike" cap="none">
              <a:solidFill>
                <a:schemeClr val="dk1"/>
              </a:solidFill>
              <a:latin typeface="Calibri"/>
              <a:ea typeface="Calibri"/>
              <a:cs typeface="Calibri"/>
              <a:sym typeface="Calibri"/>
            </a:endParaRPr>
          </a:p>
        </p:txBody>
      </p:sp>
      <p:sp>
        <p:nvSpPr>
          <p:cNvPr id="596" name="Google Shape;596;g32dbd3e34b4_0_435"/>
          <p:cNvSpPr txBox="1"/>
          <p:nvPr/>
        </p:nvSpPr>
        <p:spPr>
          <a:xfrm>
            <a:off x="5576325" y="4998700"/>
            <a:ext cx="5021400" cy="1465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Стоимость диплома</a:t>
            </a:r>
            <a:r>
              <a:rPr lang="en-US" sz="2500" b="0" i="0" u="none" strike="noStrike" cap="none">
                <a:solidFill>
                  <a:srgbClr val="161616"/>
                </a:solidFill>
                <a:latin typeface="Roboto"/>
                <a:ea typeface="Roboto"/>
                <a:cs typeface="Roboto"/>
                <a:sym typeface="Roboto"/>
              </a:rPr>
              <a:t> :12000 руб</a:t>
            </a:r>
            <a:endParaRPr sz="2500" b="0" i="0" u="none" strike="noStrike" cap="none">
              <a:solidFill>
                <a:srgbClr val="161616"/>
              </a:solidFill>
              <a:latin typeface="Roboto"/>
              <a:ea typeface="Roboto"/>
              <a:cs typeface="Roboto"/>
              <a:sym typeface="Roboto"/>
            </a:endParaRPr>
          </a:p>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Стоимость для участников вебинара:</a:t>
            </a:r>
            <a:r>
              <a:rPr lang="en-US" sz="2500" b="0" i="0" u="none" strike="noStrike" cap="none">
                <a:solidFill>
                  <a:srgbClr val="161616"/>
                </a:solidFill>
                <a:latin typeface="Roboto"/>
                <a:ea typeface="Roboto"/>
                <a:cs typeface="Roboto"/>
                <a:sym typeface="Roboto"/>
              </a:rPr>
              <a:t> </a:t>
            </a:r>
            <a:r>
              <a:rPr lang="en-US" sz="2500" b="1" i="0" u="none" strike="noStrike" cap="none">
                <a:solidFill>
                  <a:srgbClr val="FF0000"/>
                </a:solidFill>
                <a:latin typeface="Roboto"/>
                <a:ea typeface="Roboto"/>
                <a:cs typeface="Roboto"/>
                <a:sym typeface="Roboto"/>
              </a:rPr>
              <a:t>9000</a:t>
            </a:r>
            <a:r>
              <a:rPr lang="en-US" sz="2500" b="0" i="0" u="none" strike="noStrike" cap="none">
                <a:solidFill>
                  <a:srgbClr val="FF0000"/>
                </a:solidFill>
                <a:latin typeface="Roboto"/>
                <a:ea typeface="Roboto"/>
                <a:cs typeface="Roboto"/>
                <a:sym typeface="Roboto"/>
              </a:rPr>
              <a:t> руб</a:t>
            </a:r>
            <a:endParaRPr sz="2500" b="0" i="0" u="none" strike="noStrike" cap="none">
              <a:solidFill>
                <a:srgbClr val="FF0000"/>
              </a:solidFill>
              <a:latin typeface="Roboto"/>
              <a:ea typeface="Roboto"/>
              <a:cs typeface="Roboto"/>
              <a:sym typeface="Roboto"/>
            </a:endParaRPr>
          </a:p>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Выгода:</a:t>
            </a:r>
            <a:r>
              <a:rPr lang="en-US" sz="2500" b="0" i="0" u="none" strike="noStrike" cap="none">
                <a:solidFill>
                  <a:srgbClr val="161616"/>
                </a:solidFill>
                <a:latin typeface="Roboto"/>
                <a:ea typeface="Roboto"/>
                <a:cs typeface="Roboto"/>
                <a:sym typeface="Roboto"/>
              </a:rPr>
              <a:t>     3000 руб</a:t>
            </a:r>
            <a:endParaRPr sz="2500" b="0" i="0" u="none" strike="noStrike" cap="none">
              <a:solidFill>
                <a:srgbClr val="161616"/>
              </a:solidFill>
              <a:latin typeface="Roboto"/>
              <a:ea typeface="Roboto"/>
              <a:cs typeface="Roboto"/>
              <a:sym typeface="Roboto"/>
            </a:endParaRPr>
          </a:p>
          <a:p>
            <a:pPr marL="0" marR="0" lvl="0" indent="0" algn="l" rtl="0">
              <a:lnSpc>
                <a:spcPct val="100000"/>
              </a:lnSpc>
              <a:spcBef>
                <a:spcPts val="11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g32dbd3e34b4_0_435"/>
          <p:cNvSpPr txBox="1"/>
          <p:nvPr/>
        </p:nvSpPr>
        <p:spPr>
          <a:xfrm>
            <a:off x="177550" y="5106675"/>
            <a:ext cx="4669200" cy="2138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Стоимость ПК</a:t>
            </a:r>
            <a:r>
              <a:rPr lang="en-US" sz="2500" b="0" i="0" u="none" strike="noStrike" cap="none">
                <a:solidFill>
                  <a:srgbClr val="161616"/>
                </a:solidFill>
                <a:latin typeface="Roboto"/>
                <a:ea typeface="Roboto"/>
                <a:cs typeface="Roboto"/>
                <a:sym typeface="Roboto"/>
              </a:rPr>
              <a:t> :  5000 руб</a:t>
            </a:r>
            <a:endParaRPr sz="2500" b="0" i="0" u="none" strike="noStrike" cap="none">
              <a:solidFill>
                <a:srgbClr val="161616"/>
              </a:solidFill>
              <a:latin typeface="Roboto"/>
              <a:ea typeface="Roboto"/>
              <a:cs typeface="Roboto"/>
              <a:sym typeface="Roboto"/>
            </a:endParaRPr>
          </a:p>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Стоимость для участников вебинара: </a:t>
            </a:r>
            <a:r>
              <a:rPr lang="en-US" sz="2500" b="1" i="0" u="none" strike="noStrike" cap="none">
                <a:solidFill>
                  <a:srgbClr val="FF0000"/>
                </a:solidFill>
                <a:latin typeface="Roboto"/>
                <a:ea typeface="Roboto"/>
                <a:cs typeface="Roboto"/>
                <a:sym typeface="Roboto"/>
              </a:rPr>
              <a:t>3000 руб</a:t>
            </a:r>
            <a:endParaRPr sz="2500" b="1" i="0" u="none" strike="noStrike" cap="none">
              <a:solidFill>
                <a:srgbClr val="FF0000"/>
              </a:solidFill>
              <a:latin typeface="Roboto"/>
              <a:ea typeface="Roboto"/>
              <a:cs typeface="Roboto"/>
              <a:sym typeface="Roboto"/>
            </a:endParaRPr>
          </a:p>
          <a:p>
            <a:pPr marL="0" marR="0" lvl="0" indent="0" algn="l" rtl="0">
              <a:lnSpc>
                <a:spcPct val="115000"/>
              </a:lnSpc>
              <a:spcBef>
                <a:spcPts val="1100"/>
              </a:spcBef>
              <a:spcAft>
                <a:spcPts val="0"/>
              </a:spcAft>
              <a:buClr>
                <a:srgbClr val="000000"/>
              </a:buClr>
              <a:buSzPts val="2500"/>
              <a:buFont typeface="Arial"/>
              <a:buNone/>
            </a:pPr>
            <a:r>
              <a:rPr lang="en-US" sz="2500" b="1" i="0" u="none" strike="noStrike" cap="none">
                <a:solidFill>
                  <a:srgbClr val="161616"/>
                </a:solidFill>
                <a:latin typeface="Roboto"/>
                <a:ea typeface="Roboto"/>
                <a:cs typeface="Roboto"/>
                <a:sym typeface="Roboto"/>
              </a:rPr>
              <a:t>Выгода:</a:t>
            </a:r>
            <a:r>
              <a:rPr lang="en-US" sz="2500" b="0" i="0" u="none" strike="noStrike" cap="none">
                <a:solidFill>
                  <a:srgbClr val="161616"/>
                </a:solidFill>
                <a:latin typeface="Roboto"/>
                <a:ea typeface="Roboto"/>
                <a:cs typeface="Roboto"/>
                <a:sym typeface="Roboto"/>
              </a:rPr>
              <a:t>    2000 руб</a:t>
            </a:r>
            <a:endParaRPr sz="2500" b="0" i="0" u="none" strike="noStrike" cap="none">
              <a:solidFill>
                <a:srgbClr val="161616"/>
              </a:solidFill>
              <a:latin typeface="Roboto"/>
              <a:ea typeface="Roboto"/>
              <a:cs typeface="Roboto"/>
              <a:sym typeface="Roboto"/>
            </a:endParaRPr>
          </a:p>
          <a:p>
            <a:pPr marL="0" marR="0" lvl="0" indent="0" algn="l" rtl="0">
              <a:lnSpc>
                <a:spcPct val="100000"/>
              </a:lnSpc>
              <a:spcBef>
                <a:spcPts val="110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g32dbd3e34b4_0_435"/>
          <p:cNvSpPr txBox="1"/>
          <p:nvPr/>
        </p:nvSpPr>
        <p:spPr>
          <a:xfrm>
            <a:off x="5799225" y="1582475"/>
            <a:ext cx="4575600" cy="581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100"/>
              </a:spcBef>
              <a:spcAft>
                <a:spcPts val="1100"/>
              </a:spcAft>
              <a:buClr>
                <a:schemeClr val="dk1"/>
              </a:buClr>
              <a:buSzPts val="1100"/>
              <a:buFont typeface="Arial"/>
              <a:buNone/>
            </a:pPr>
            <a:endParaRPr sz="1800" b="0" i="0" u="none" strike="noStrike" cap="none">
              <a:solidFill>
                <a:schemeClr val="dk1"/>
              </a:solidFill>
              <a:latin typeface="Calibri"/>
              <a:ea typeface="Calibri"/>
              <a:cs typeface="Calibri"/>
              <a:sym typeface="Calibri"/>
            </a:endParaRPr>
          </a:p>
        </p:txBody>
      </p:sp>
      <p:cxnSp>
        <p:nvCxnSpPr>
          <p:cNvPr id="599" name="Google Shape;599;g32dbd3e34b4_0_435"/>
          <p:cNvCxnSpPr/>
          <p:nvPr/>
        </p:nvCxnSpPr>
        <p:spPr>
          <a:xfrm rot="10800000" flipH="1">
            <a:off x="8722075" y="5084275"/>
            <a:ext cx="1522200" cy="504300"/>
          </a:xfrm>
          <a:prstGeom prst="straightConnector1">
            <a:avLst/>
          </a:prstGeom>
          <a:noFill/>
          <a:ln w="9525" cap="flat" cmpd="sng">
            <a:solidFill>
              <a:srgbClr val="FF0000"/>
            </a:solidFill>
            <a:prstDash val="solid"/>
            <a:round/>
            <a:headEnd type="none" w="sm" len="sm"/>
            <a:tailEnd type="none" w="sm" len="sm"/>
          </a:ln>
        </p:spPr>
      </p:cxnSp>
      <p:cxnSp>
        <p:nvCxnSpPr>
          <p:cNvPr id="600" name="Google Shape;600;g32dbd3e34b4_0_435"/>
          <p:cNvCxnSpPr/>
          <p:nvPr/>
        </p:nvCxnSpPr>
        <p:spPr>
          <a:xfrm rot="10800000">
            <a:off x="8750075" y="5140450"/>
            <a:ext cx="1606200" cy="466800"/>
          </a:xfrm>
          <a:prstGeom prst="straightConnector1">
            <a:avLst/>
          </a:prstGeom>
          <a:noFill/>
          <a:ln w="9525" cap="flat" cmpd="sng">
            <a:solidFill>
              <a:srgbClr val="FF0000"/>
            </a:solidFill>
            <a:prstDash val="solid"/>
            <a:round/>
            <a:headEnd type="none" w="sm" len="sm"/>
            <a:tailEnd type="none" w="sm" len="sm"/>
          </a:ln>
        </p:spPr>
      </p:cxnSp>
      <p:cxnSp>
        <p:nvCxnSpPr>
          <p:cNvPr id="601" name="Google Shape;601;g32dbd3e34b4_0_435"/>
          <p:cNvCxnSpPr/>
          <p:nvPr/>
        </p:nvCxnSpPr>
        <p:spPr>
          <a:xfrm rot="10800000">
            <a:off x="2512200" y="5106650"/>
            <a:ext cx="1839600" cy="594000"/>
          </a:xfrm>
          <a:prstGeom prst="straightConnector1">
            <a:avLst/>
          </a:prstGeom>
          <a:noFill/>
          <a:ln w="9525" cap="flat" cmpd="sng">
            <a:solidFill>
              <a:srgbClr val="FF0000"/>
            </a:solidFill>
            <a:prstDash val="solid"/>
            <a:round/>
            <a:headEnd type="none" w="sm" len="sm"/>
            <a:tailEnd type="none" w="sm" len="sm"/>
          </a:ln>
        </p:spPr>
      </p:cxnSp>
      <p:cxnSp>
        <p:nvCxnSpPr>
          <p:cNvPr id="602" name="Google Shape;602;g32dbd3e34b4_0_435"/>
          <p:cNvCxnSpPr/>
          <p:nvPr/>
        </p:nvCxnSpPr>
        <p:spPr>
          <a:xfrm flipH="1">
            <a:off x="2643000" y="4990925"/>
            <a:ext cx="1783500" cy="681600"/>
          </a:xfrm>
          <a:prstGeom prst="straightConnector1">
            <a:avLst/>
          </a:prstGeom>
          <a:noFill/>
          <a:ln w="9525" cap="flat" cmpd="sng">
            <a:solidFill>
              <a:srgbClr val="FF0000"/>
            </a:solidFill>
            <a:prstDash val="solid"/>
            <a:round/>
            <a:headEnd type="none" w="sm" len="sm"/>
            <a:tailEnd type="none" w="sm" len="sm"/>
          </a:ln>
        </p:spPr>
      </p:cxnSp>
      <p:sp>
        <p:nvSpPr>
          <p:cNvPr id="603" name="Google Shape;603;g32dbd3e34b4_0_435"/>
          <p:cNvSpPr txBox="1"/>
          <p:nvPr/>
        </p:nvSpPr>
        <p:spPr>
          <a:xfrm>
            <a:off x="8068875" y="632800"/>
            <a:ext cx="2623200" cy="9033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pic>
        <p:nvPicPr>
          <p:cNvPr id="604" name="Google Shape;604;g32dbd3e34b4_0_435"/>
          <p:cNvPicPr preferRelativeResize="0"/>
          <p:nvPr/>
        </p:nvPicPr>
        <p:blipFill rotWithShape="1">
          <a:blip r:embed="rId3">
            <a:alphaModFix/>
          </a:blip>
          <a:srcRect/>
          <a:stretch/>
        </p:blipFill>
        <p:spPr>
          <a:xfrm>
            <a:off x="6673325" y="2558775"/>
            <a:ext cx="3433042" cy="2377526"/>
          </a:xfrm>
          <a:prstGeom prst="rect">
            <a:avLst/>
          </a:prstGeom>
          <a:noFill/>
          <a:ln>
            <a:noFill/>
          </a:ln>
        </p:spPr>
      </p:pic>
      <p:pic>
        <p:nvPicPr>
          <p:cNvPr id="605" name="Google Shape;605;g32dbd3e34b4_0_435"/>
          <p:cNvPicPr preferRelativeResize="0"/>
          <p:nvPr/>
        </p:nvPicPr>
        <p:blipFill rotWithShape="1">
          <a:blip r:embed="rId4">
            <a:alphaModFix/>
          </a:blip>
          <a:srcRect/>
          <a:stretch/>
        </p:blipFill>
        <p:spPr>
          <a:xfrm>
            <a:off x="520513" y="2437388"/>
            <a:ext cx="3831275" cy="2688076"/>
          </a:xfrm>
          <a:prstGeom prst="rect">
            <a:avLst/>
          </a:prstGeom>
          <a:noFill/>
          <a:ln>
            <a:noFill/>
          </a:ln>
        </p:spPr>
      </p:pic>
      <p:sp>
        <p:nvSpPr>
          <p:cNvPr id="606" name="Google Shape;606;g32dbd3e34b4_0_435"/>
          <p:cNvSpPr txBox="1"/>
          <p:nvPr/>
        </p:nvSpPr>
        <p:spPr>
          <a:xfrm>
            <a:off x="323150" y="1663525"/>
            <a:ext cx="3942900" cy="70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Осуществление мероприятий, направленных на обеспечение антитеррористической защищенности и безопасности объекта (территории) 72 ч</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7" name="Google Shape;607;g32dbd3e34b4_0_435"/>
          <p:cNvSpPr txBox="1"/>
          <p:nvPr/>
        </p:nvSpPr>
        <p:spPr>
          <a:xfrm>
            <a:off x="5643750" y="1621625"/>
            <a:ext cx="5102100" cy="81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Управление деятельностью по обеспечению антитеррористической защищенности и безопасности объекта (территории),</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chemeClr val="dk1"/>
                </a:solidFill>
                <a:latin typeface="Calibri"/>
                <a:ea typeface="Calibri"/>
                <a:cs typeface="Calibri"/>
                <a:sym typeface="Calibri"/>
              </a:rPr>
              <a:t>квалификация - Специалист по обеспечению антитеррористической защищенности объекта (территории) 256 ч</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611"/>
        <p:cNvGrpSpPr/>
        <p:nvPr/>
      </p:nvGrpSpPr>
      <p:grpSpPr>
        <a:xfrm>
          <a:off x="0" y="0"/>
          <a:ext cx="0" cy="0"/>
          <a:chOff x="0" y="0"/>
          <a:chExt cx="0" cy="0"/>
        </a:xfrm>
      </p:grpSpPr>
      <p:sp>
        <p:nvSpPr>
          <p:cNvPr id="612" name="Google Shape;612;g3314d9bd527_0_30"/>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613" name="Google Shape;613;g3314d9bd527_0_30"/>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614" name="Google Shape;614;g3314d9bd527_0_30"/>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615" name="Google Shape;615;g3314d9bd527_0_30"/>
          <p:cNvGrpSpPr/>
          <p:nvPr/>
        </p:nvGrpSpPr>
        <p:grpSpPr>
          <a:xfrm>
            <a:off x="-64825" y="2566"/>
            <a:ext cx="10763364" cy="7598620"/>
            <a:chOff x="-64825" y="2566"/>
            <a:chExt cx="10763364" cy="7598620"/>
          </a:xfrm>
        </p:grpSpPr>
        <p:sp>
          <p:nvSpPr>
            <p:cNvPr id="616" name="Google Shape;616;g3314d9bd527_0_30"/>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17" name="Google Shape;617;g3314d9bd527_0_30"/>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618" name="Google Shape;618;g3314d9bd527_0_30"/>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Специальные условия!!!</a:t>
            </a:r>
            <a:endParaRPr sz="4500" b="0" i="0" u="none" strike="noStrike" cap="none">
              <a:solidFill>
                <a:schemeClr val="dk1"/>
              </a:solidFill>
              <a:latin typeface="Calibri"/>
              <a:ea typeface="Calibri"/>
              <a:cs typeface="Calibri"/>
              <a:sym typeface="Calibri"/>
            </a:endParaRPr>
          </a:p>
        </p:txBody>
      </p:sp>
      <p:sp>
        <p:nvSpPr>
          <p:cNvPr id="619" name="Google Shape;619;g3314d9bd527_0_30"/>
          <p:cNvSpPr txBox="1"/>
          <p:nvPr/>
        </p:nvSpPr>
        <p:spPr>
          <a:xfrm>
            <a:off x="5799225" y="1582475"/>
            <a:ext cx="4575600" cy="581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100"/>
              </a:spcBef>
              <a:spcAft>
                <a:spcPts val="1100"/>
              </a:spcAft>
              <a:buClr>
                <a:schemeClr val="dk1"/>
              </a:buClr>
              <a:buSzPts val="1100"/>
              <a:buFont typeface="Arial"/>
              <a:buNone/>
            </a:pPr>
            <a:endParaRPr sz="1800" b="0" i="0" u="none" strike="noStrike" cap="none">
              <a:solidFill>
                <a:schemeClr val="dk1"/>
              </a:solidFill>
              <a:latin typeface="Calibri"/>
              <a:ea typeface="Calibri"/>
              <a:cs typeface="Calibri"/>
              <a:sym typeface="Calibri"/>
            </a:endParaRPr>
          </a:p>
        </p:txBody>
      </p:sp>
      <p:sp>
        <p:nvSpPr>
          <p:cNvPr id="620" name="Google Shape;620;g3314d9bd527_0_30"/>
          <p:cNvSpPr txBox="1"/>
          <p:nvPr/>
        </p:nvSpPr>
        <p:spPr>
          <a:xfrm>
            <a:off x="8068875" y="720375"/>
            <a:ext cx="2623200" cy="8157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r>
              <a:rPr lang="en-US" sz="1000" b="0" i="0" u="none" strike="noStrike" cap="none">
                <a:solidFill>
                  <a:schemeClr val="dk1"/>
                </a:solidFill>
                <a:latin typeface="Calibri"/>
                <a:ea typeface="Calibri"/>
                <a:cs typeface="Calibri"/>
                <a:sym typeface="Calibri"/>
              </a:rPr>
              <a:t/>
            </a:r>
            <a:br>
              <a:rPr lang="en-US" sz="1000" b="0" i="0" u="none" strike="noStrike" cap="none">
                <a:solidFill>
                  <a:schemeClr val="dk1"/>
                </a:solidFill>
                <a:latin typeface="Calibri"/>
                <a:ea typeface="Calibri"/>
                <a:cs typeface="Calibri"/>
                <a:sym typeface="Calibri"/>
              </a:rPr>
            </a:br>
            <a:endParaRPr sz="1000" b="0" i="0" u="none" strike="noStrike" cap="none">
              <a:solidFill>
                <a:schemeClr val="dk1"/>
              </a:solidFill>
              <a:latin typeface="Calibri"/>
              <a:ea typeface="Calibri"/>
              <a:cs typeface="Calibri"/>
              <a:sym typeface="Calibri"/>
            </a:endParaRPr>
          </a:p>
        </p:txBody>
      </p:sp>
      <p:sp>
        <p:nvSpPr>
          <p:cNvPr id="621" name="Google Shape;621;g3314d9bd527_0_30"/>
          <p:cNvSpPr txBox="1"/>
          <p:nvPr/>
        </p:nvSpPr>
        <p:spPr>
          <a:xfrm>
            <a:off x="213225" y="1582475"/>
            <a:ext cx="10479000" cy="58800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highlight>
                  <a:srgbClr val="FFFFFF"/>
                </a:highlight>
                <a:latin typeface="Calibri"/>
                <a:ea typeface="Calibri"/>
                <a:cs typeface="Calibri"/>
                <a:sym typeface="Calibri"/>
              </a:rPr>
              <a:t>По итогу вебинара все участники получают  в подарок: </a:t>
            </a:r>
            <a:endParaRPr sz="2500" b="0" i="0" u="none" strike="noStrike" cap="none">
              <a:solidFill>
                <a:schemeClr val="dk1"/>
              </a:solidFill>
              <a:highlight>
                <a:srgbClr val="FFFFFF"/>
              </a:highlight>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highlight>
                <a:srgbClr val="FFFFFF"/>
              </a:highlight>
              <a:latin typeface="Calibri"/>
              <a:ea typeface="Calibri"/>
              <a:cs typeface="Calibri"/>
              <a:sym typeface="Calibri"/>
            </a:endParaRPr>
          </a:p>
          <a:p>
            <a:pPr marL="457200" marR="0" lvl="0" indent="-387350" algn="l" rtl="0">
              <a:lnSpc>
                <a:spcPct val="100000"/>
              </a:lnSpc>
              <a:spcBef>
                <a:spcPts val="0"/>
              </a:spcBef>
              <a:spcAft>
                <a:spcPts val="0"/>
              </a:spcAft>
              <a:buClr>
                <a:srgbClr val="000000"/>
              </a:buClr>
              <a:buSzPts val="2500"/>
              <a:buFont typeface="Calibri"/>
              <a:buChar char="●"/>
            </a:pPr>
            <a:r>
              <a:rPr lang="en-US" sz="2500" b="0" i="0" u="none" strike="noStrike" cap="none">
                <a:solidFill>
                  <a:srgbClr val="1A0DAB"/>
                </a:solidFill>
                <a:highlight>
                  <a:srgbClr val="FFFFFF"/>
                </a:highlight>
                <a:latin typeface="Calibri"/>
                <a:ea typeface="Calibri"/>
                <a:cs typeface="Calibri"/>
                <a:sym typeface="Calibri"/>
              </a:rPr>
              <a:t>чек-лист самоконтроль по АТЗ </a:t>
            </a:r>
            <a:r>
              <a:rPr lang="en-US" sz="2500" b="0" i="0" u="sng" strike="noStrike" cap="none">
                <a:solidFill>
                  <a:schemeClr val="hlink"/>
                </a:solidFill>
                <a:highlight>
                  <a:srgbClr val="FFFFFF"/>
                </a:highlight>
                <a:latin typeface="Calibri"/>
                <a:ea typeface="Calibri"/>
                <a:cs typeface="Calibri"/>
                <a:sym typeface="Calibri"/>
                <a:hlinkClick r:id="rId3"/>
              </a:rPr>
              <a:t>https://docs.google.com/document/d/13tHPjp35xsuSv_XmDrCsZWoo1bhgIintZF6qRUyWx1A/edit?hl=ru&amp;tab=t.0</a:t>
            </a:r>
            <a:endParaRPr sz="2500" b="0" i="0" u="none" strike="noStrike" cap="none">
              <a:solidFill>
                <a:srgbClr val="1A0DAB"/>
              </a:solidFill>
              <a:highlight>
                <a:srgbClr val="FFFFFF"/>
              </a:highlight>
              <a:latin typeface="Calibri"/>
              <a:ea typeface="Calibri"/>
              <a:cs typeface="Calibri"/>
              <a:sym typeface="Calibri"/>
            </a:endParaRPr>
          </a:p>
          <a:p>
            <a:pPr marL="457200" marR="0" lvl="0" indent="-387350" algn="l" rtl="0">
              <a:lnSpc>
                <a:spcPct val="100000"/>
              </a:lnSpc>
              <a:spcBef>
                <a:spcPts val="0"/>
              </a:spcBef>
              <a:spcAft>
                <a:spcPts val="0"/>
              </a:spcAft>
              <a:buClr>
                <a:srgbClr val="000000"/>
              </a:buClr>
              <a:buSzPts val="2500"/>
              <a:buFont typeface="Calibri"/>
              <a:buChar char="●"/>
            </a:pPr>
            <a:r>
              <a:rPr lang="en-US" sz="2500" b="0" i="0" u="none" strike="noStrike" cap="none">
                <a:solidFill>
                  <a:srgbClr val="1A0DAB"/>
                </a:solidFill>
                <a:highlight>
                  <a:srgbClr val="FFFFFF"/>
                </a:highlight>
                <a:latin typeface="Calibri"/>
                <a:ea typeface="Calibri"/>
                <a:cs typeface="Calibri"/>
                <a:sym typeface="Calibri"/>
              </a:rPr>
              <a:t>сертификат на скидку</a:t>
            </a:r>
            <a:endParaRPr sz="2500" b="0" i="0" u="none" strike="noStrike" cap="none">
              <a:solidFill>
                <a:srgbClr val="1A0DAB"/>
              </a:solidFill>
              <a:highlight>
                <a:srgbClr val="FFFFFF"/>
              </a:highlight>
              <a:latin typeface="Calibri"/>
              <a:ea typeface="Calibri"/>
              <a:cs typeface="Calibri"/>
              <a:sym typeface="Calibri"/>
            </a:endParaRPr>
          </a:p>
          <a:p>
            <a:pPr marL="457200" marR="0" lvl="0" indent="-387350" algn="l" rtl="0">
              <a:lnSpc>
                <a:spcPct val="100000"/>
              </a:lnSpc>
              <a:spcBef>
                <a:spcPts val="0"/>
              </a:spcBef>
              <a:spcAft>
                <a:spcPts val="0"/>
              </a:spcAft>
              <a:buClr>
                <a:srgbClr val="000000"/>
              </a:buClr>
              <a:buSzPts val="2500"/>
              <a:buFont typeface="Calibri"/>
              <a:buChar char="●"/>
            </a:pPr>
            <a:r>
              <a:rPr lang="en-US" sz="2500" b="0" i="0" u="none" strike="noStrike" cap="none">
                <a:solidFill>
                  <a:srgbClr val="1A0DAB"/>
                </a:solidFill>
                <a:highlight>
                  <a:srgbClr val="FFFFFF"/>
                </a:highlight>
                <a:latin typeface="Calibri"/>
                <a:ea typeface="Calibri"/>
                <a:cs typeface="Calibri"/>
                <a:sym typeface="Calibri"/>
              </a:rPr>
              <a:t>презентацию вебинара     </a:t>
            </a:r>
            <a:r>
              <a:rPr lang="en-US" sz="2500" b="1" i="0" u="none" strike="noStrike" cap="none">
                <a:solidFill>
                  <a:srgbClr val="1A0DAB"/>
                </a:solidFill>
                <a:highlight>
                  <a:srgbClr val="FFFFFF"/>
                </a:highlight>
                <a:latin typeface="Calibri"/>
                <a:ea typeface="Calibri"/>
                <a:cs typeface="Calibri"/>
                <a:sym typeface="Calibri"/>
              </a:rPr>
              <a:t> </a:t>
            </a:r>
            <a:r>
              <a:rPr lang="en-US" sz="2500" b="0" i="0" u="none" strike="noStrike" cap="none">
                <a:solidFill>
                  <a:srgbClr val="1A0DAB"/>
                </a:solidFill>
                <a:highlight>
                  <a:srgbClr val="FFFFFF"/>
                </a:highlight>
                <a:latin typeface="Calibri"/>
                <a:ea typeface="Calibri"/>
                <a:cs typeface="Calibri"/>
                <a:sym typeface="Calibri"/>
              </a:rPr>
              <a:t>               </a:t>
            </a:r>
            <a:endParaRPr sz="2500" b="0" i="0" u="none" strike="noStrike" cap="none">
              <a:solidFill>
                <a:srgbClr val="1A0DAB"/>
              </a:solidFill>
              <a:highlight>
                <a:srgbClr val="FFFFFF"/>
              </a:highlight>
              <a:latin typeface="Calibri"/>
              <a:ea typeface="Calibri"/>
              <a:cs typeface="Calibri"/>
              <a:sym typeface="Calibri"/>
            </a:endParaRPr>
          </a:p>
          <a:p>
            <a:pPr marL="457200" marR="0" lvl="0" indent="-387350" algn="l" rtl="0">
              <a:lnSpc>
                <a:spcPct val="100000"/>
              </a:lnSpc>
              <a:spcBef>
                <a:spcPts val="0"/>
              </a:spcBef>
              <a:spcAft>
                <a:spcPts val="0"/>
              </a:spcAft>
              <a:buClr>
                <a:srgbClr val="000000"/>
              </a:buClr>
              <a:buSzPts val="2500"/>
              <a:buFont typeface="Calibri"/>
              <a:buChar char="●"/>
            </a:pPr>
            <a:r>
              <a:rPr lang="en-US" sz="2500" b="0" i="0" u="none" strike="noStrike" cap="none">
                <a:solidFill>
                  <a:srgbClr val="1A0DAB"/>
                </a:solidFill>
                <a:highlight>
                  <a:srgbClr val="FFFFFF"/>
                </a:highlight>
                <a:latin typeface="Calibri"/>
                <a:ea typeface="Calibri"/>
                <a:cs typeface="Calibri"/>
                <a:sym typeface="Calibri"/>
              </a:rPr>
              <a:t>запись вебинара       </a:t>
            </a:r>
            <a:br>
              <a:rPr lang="en-US" sz="2500" b="0" i="0" u="none" strike="noStrike" cap="none">
                <a:solidFill>
                  <a:srgbClr val="1A0DAB"/>
                </a:solidFill>
                <a:highlight>
                  <a:srgbClr val="FFFFFF"/>
                </a:highlight>
                <a:latin typeface="Calibri"/>
                <a:ea typeface="Calibri"/>
                <a:cs typeface="Calibri"/>
                <a:sym typeface="Calibri"/>
              </a:rPr>
            </a:br>
            <a:r>
              <a:rPr lang="en-US" sz="2500" b="0" i="0" u="none" strike="noStrike" cap="none">
                <a:solidFill>
                  <a:srgbClr val="1A0DAB"/>
                </a:solidFill>
                <a:highlight>
                  <a:srgbClr val="FFFFFF"/>
                </a:highlight>
                <a:latin typeface="Calibri"/>
                <a:ea typeface="Calibri"/>
                <a:cs typeface="Calibri"/>
                <a:sym typeface="Calibri"/>
              </a:rPr>
              <a:t>               </a:t>
            </a:r>
            <a:r>
              <a:rPr lang="en-US" sz="2500" b="0" i="0" u="none" strike="noStrike" cap="none">
                <a:solidFill>
                  <a:schemeClr val="dk1"/>
                </a:solidFill>
                <a:highlight>
                  <a:srgbClr val="FFFFFF"/>
                </a:highlight>
                <a:latin typeface="Calibri"/>
                <a:ea typeface="Calibri"/>
                <a:cs typeface="Calibri"/>
                <a:sym typeface="Calibri"/>
              </a:rPr>
              <a:t/>
            </a:r>
            <a:br>
              <a:rPr lang="en-US" sz="2500" b="0" i="0" u="none" strike="noStrike" cap="none">
                <a:solidFill>
                  <a:schemeClr val="dk1"/>
                </a:solidFill>
                <a:highlight>
                  <a:srgbClr val="FFFFFF"/>
                </a:highlight>
                <a:latin typeface="Calibri"/>
                <a:ea typeface="Calibri"/>
                <a:cs typeface="Calibri"/>
                <a:sym typeface="Calibri"/>
              </a:rPr>
            </a:br>
            <a:r>
              <a:rPr lang="en-US" sz="2500" b="0" i="0" u="none" strike="noStrike" cap="none">
                <a:solidFill>
                  <a:schemeClr val="dk1"/>
                </a:solidFill>
                <a:highlight>
                  <a:srgbClr val="FFFFFF"/>
                </a:highlight>
                <a:latin typeface="Calibri"/>
                <a:ea typeface="Calibri"/>
                <a:cs typeface="Calibri"/>
                <a:sym typeface="Calibri"/>
              </a:rPr>
              <a:t>Для того чтобы все это забрать, напишите в ответном письме на приглашение о вебинаре запрос своему персональному менеджеру ! </a:t>
            </a:r>
            <a:endParaRPr sz="25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94"/>
        <p:cNvGrpSpPr/>
        <p:nvPr/>
      </p:nvGrpSpPr>
      <p:grpSpPr>
        <a:xfrm>
          <a:off x="0" y="0"/>
          <a:ext cx="0" cy="0"/>
          <a:chOff x="0" y="0"/>
          <a:chExt cx="0" cy="0"/>
        </a:xfrm>
      </p:grpSpPr>
      <p:sp>
        <p:nvSpPr>
          <p:cNvPr id="95" name="Google Shape;95;g32dbd3e34b4_0_41"/>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96" name="Google Shape;96;g32dbd3e34b4_0_41"/>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97" name="Google Shape;97;g32dbd3e34b4_0_41"/>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8" name="Google Shape;98;g32dbd3e34b4_0_41"/>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99" name="Google Shape;99;g32dbd3e34b4_0_41"/>
          <p:cNvGrpSpPr/>
          <p:nvPr/>
        </p:nvGrpSpPr>
        <p:grpSpPr>
          <a:xfrm>
            <a:off x="-64825" y="2566"/>
            <a:ext cx="10763364" cy="7598620"/>
            <a:chOff x="-64825" y="2566"/>
            <a:chExt cx="10763364" cy="7598620"/>
          </a:xfrm>
        </p:grpSpPr>
        <p:sp>
          <p:nvSpPr>
            <p:cNvPr id="100" name="Google Shape;100;g32dbd3e34b4_0_41"/>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1" name="Google Shape;101;g32dbd3e34b4_0_41"/>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02" name="Google Shape;102;g32dbd3e34b4_0_41"/>
          <p:cNvSpPr txBox="1"/>
          <p:nvPr/>
        </p:nvSpPr>
        <p:spPr>
          <a:xfrm>
            <a:off x="158925" y="1498425"/>
            <a:ext cx="10533300" cy="443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 </a:t>
            </a:r>
            <a:r>
              <a:rPr lang="en-US" sz="1600" b="0" i="0" u="none" strike="noStrike" cap="none">
                <a:solidFill>
                  <a:srgbClr val="000000"/>
                </a:solidFill>
                <a:latin typeface="Calibri"/>
                <a:ea typeface="Calibri"/>
                <a:cs typeface="Calibri"/>
                <a:sym typeface="Calibri"/>
              </a:rPr>
              <a:t>1. Разберем  нормативные требования в области антитеррористической защищенности объектов.</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Обзор законодательства и нормативных актов, касающихся безопасности объектов (территории).</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2. Обучение персонала: </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Кому необходимо повышение квалификации и переподготовка</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Проведение инструктажей и тренировок, учений по антитеррористической защищенности объекта (территории)</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Формирование у сотрудников осознания важности соблюдения мер безопасности и повышения</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бдительности.</a:t>
            </a:r>
            <a:br>
              <a:rPr lang="en-US" sz="1600" b="0" i="0" u="none" strike="noStrike" cap="none">
                <a:solidFill>
                  <a:srgbClr val="000000"/>
                </a:solidFill>
                <a:latin typeface="Calibri"/>
                <a:ea typeface="Calibri"/>
                <a:cs typeface="Calibri"/>
                <a:sym typeface="Calibri"/>
              </a:rPr>
            </a:b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3. Паспорт безопасности </a:t>
            </a:r>
            <a:br>
              <a:rPr lang="en-US" sz="1600" b="0" i="0" u="none" strike="noStrike" cap="none">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 Разработка паспорта безопасности: ключевые элементы и этапы процесса</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 Актуализация паспорта безопасности: когда и как проводить пересмотр,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 Согласование паспортов безопасности с государственными органами: что нужно знать?</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4. Сотрудничество с правоохранительными органами: установление контактов с местными службами безопасности для обмена информацией и координации действий.</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103" name="Google Shape;103;g32dbd3e34b4_0_41"/>
          <p:cNvSpPr txBox="1"/>
          <p:nvPr/>
        </p:nvSpPr>
        <p:spPr>
          <a:xfrm>
            <a:off x="158925" y="153725"/>
            <a:ext cx="10477500" cy="110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Обсудим на вебинаре  </a:t>
            </a:r>
            <a:endParaRPr sz="4500" b="0" i="0" u="none" strike="noStrike" cap="none">
              <a:solidFill>
                <a:schemeClr val="dk1"/>
              </a:solidFill>
              <a:latin typeface="Calibri"/>
              <a:ea typeface="Calibri"/>
              <a:cs typeface="Calibri"/>
              <a:sym typeface="Calibri"/>
            </a:endParaRPr>
          </a:p>
        </p:txBody>
      </p:sp>
      <p:sp>
        <p:nvSpPr>
          <p:cNvPr id="104" name="Google Shape;104;g32dbd3e34b4_0_41"/>
          <p:cNvSpPr txBox="1"/>
          <p:nvPr/>
        </p:nvSpPr>
        <p:spPr>
          <a:xfrm>
            <a:off x="7791075" y="6691225"/>
            <a:ext cx="2623200" cy="8715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08"/>
        <p:cNvGrpSpPr/>
        <p:nvPr/>
      </p:nvGrpSpPr>
      <p:grpSpPr>
        <a:xfrm>
          <a:off x="0" y="0"/>
          <a:ext cx="0" cy="0"/>
          <a:chOff x="0" y="0"/>
          <a:chExt cx="0" cy="0"/>
        </a:xfrm>
      </p:grpSpPr>
      <p:sp>
        <p:nvSpPr>
          <p:cNvPr id="109" name="Google Shape;109;g32dbd3e34b4_0_54"/>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10" name="Google Shape;110;g32dbd3e34b4_0_54"/>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11" name="Google Shape;111;g32dbd3e34b4_0_54"/>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2" name="Google Shape;112;g32dbd3e34b4_0_54"/>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13" name="Google Shape;113;g32dbd3e34b4_0_54"/>
          <p:cNvGrpSpPr/>
          <p:nvPr/>
        </p:nvGrpSpPr>
        <p:grpSpPr>
          <a:xfrm>
            <a:off x="-64825" y="2566"/>
            <a:ext cx="10763364" cy="7598620"/>
            <a:chOff x="-64825" y="2566"/>
            <a:chExt cx="10763364" cy="7598620"/>
          </a:xfrm>
        </p:grpSpPr>
        <p:sp>
          <p:nvSpPr>
            <p:cNvPr id="114" name="Google Shape;114;g32dbd3e34b4_0_54"/>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5" name="Google Shape;115;g32dbd3e34b4_0_54"/>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16" name="Google Shape;116;g32dbd3e34b4_0_54"/>
          <p:cNvSpPr txBox="1"/>
          <p:nvPr/>
        </p:nvSpPr>
        <p:spPr>
          <a:xfrm>
            <a:off x="0" y="1535800"/>
            <a:ext cx="4817100" cy="578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800" b="1" i="0" u="none" strike="noStrike" cap="none">
                <a:solidFill>
                  <a:schemeClr val="dk1"/>
                </a:solidFill>
                <a:latin typeface="Calibri"/>
                <a:ea typeface="Calibri"/>
                <a:cs typeface="Calibri"/>
                <a:sym typeface="Calibri"/>
              </a:rPr>
              <a:t>АНТИТЕРРОРИСТИЧЕСКАЯ ЗАЩИЩЁННОСТЬ-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Это состояние защищенности здания, сооружения или строения, места массового нахождения людей, создающее препятствие антитеррористическому</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акту. (</a:t>
            </a:r>
            <a:r>
              <a:rPr lang="en-US" sz="1100" b="0" i="0" u="none" strike="noStrike" cap="none">
                <a:solidFill>
                  <a:srgbClr val="111827"/>
                </a:solidFill>
                <a:highlight>
                  <a:srgbClr val="FFFFFF"/>
                </a:highlight>
                <a:latin typeface="Montserrat"/>
                <a:ea typeface="Montserrat"/>
                <a:cs typeface="Montserrat"/>
                <a:sym typeface="Montserrat"/>
              </a:rPr>
              <a:t>для обеспечения безопасности граждан, сохранности инфраструктуры и территорий, работы системы оперативного реагирования.)</a:t>
            </a:r>
            <a:r>
              <a:rPr lang="en-US" sz="1600" b="1" i="0" u="none" strike="noStrike" cap="none">
                <a:solidFill>
                  <a:schemeClr val="dk1"/>
                </a:solidFill>
                <a:latin typeface="Calibri"/>
                <a:ea typeface="Calibri"/>
                <a:cs typeface="Calibri"/>
                <a:sym typeface="Calibri"/>
              </a:rPr>
              <a:t/>
            </a:r>
            <a:br>
              <a:rPr lang="en-US" sz="1600" b="1" i="0" u="none" strike="noStrike" cap="none">
                <a:solidFill>
                  <a:schemeClr val="dk1"/>
                </a:solidFill>
                <a:latin typeface="Calibri"/>
                <a:ea typeface="Calibri"/>
                <a:cs typeface="Calibri"/>
                <a:sym typeface="Calibri"/>
              </a:rPr>
            </a:b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600" b="0" i="0" u="none" strike="noStrike" cap="none">
                <a:solidFill>
                  <a:srgbClr val="222222"/>
                </a:solidFill>
                <a:latin typeface="Calibri"/>
                <a:ea typeface="Calibri"/>
                <a:cs typeface="Calibri"/>
                <a:sym typeface="Calibri"/>
              </a:rPr>
              <a:t>ИП и и юридические лица должны организовать работу по предупреждению терроризма. Для этого необходимо обеспечить безопасность собственных или арендуемых зданий и сооружений.</a:t>
            </a:r>
            <a:endParaRPr sz="16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600" b="0" i="0" u="none" strike="noStrike" cap="none">
              <a:solidFill>
                <a:srgbClr val="222222"/>
              </a:solidFill>
              <a:latin typeface="Calibri"/>
              <a:ea typeface="Calibri"/>
              <a:cs typeface="Calibri"/>
              <a:sym typeface="Calibri"/>
            </a:endParaRPr>
          </a:p>
          <a:p>
            <a:pPr marL="0" marR="0" lvl="0" indent="0" algn="l" rtl="0">
              <a:lnSpc>
                <a:spcPct val="100000"/>
              </a:lnSpc>
              <a:spcBef>
                <a:spcPts val="1500"/>
              </a:spcBef>
              <a:spcAft>
                <a:spcPts val="1500"/>
              </a:spcAft>
              <a:buClr>
                <a:schemeClr val="dk1"/>
              </a:buClr>
              <a:buSzPts val="1100"/>
              <a:buFont typeface="Arial"/>
              <a:buNone/>
            </a:pPr>
            <a:r>
              <a:rPr lang="en-US" sz="1600" b="0" i="0" u="none" strike="noStrike" cap="none">
                <a:solidFill>
                  <a:srgbClr val="222222"/>
                </a:solidFill>
                <a:latin typeface="Calibri"/>
                <a:ea typeface="Calibri"/>
                <a:cs typeface="Calibri"/>
                <a:sym typeface="Calibri"/>
              </a:rPr>
              <a:t>Каждый объект должен быть максимально защищен от угрозы извне. Если это школа, директор принимает меры, чтобы террористы не проникли на территорию, а если такое произошло, чтобы помощь была вызвана мгновенно. Персонал должен знать свои действия на случай террористической угрозы, уметь оказать первую помощь пострадавшим.</a:t>
            </a:r>
            <a:r>
              <a:rPr lang="en-US" sz="1600" b="1" i="0" u="none" strike="noStrike" cap="none">
                <a:solidFill>
                  <a:schemeClr val="dk1"/>
                </a:solidFill>
                <a:latin typeface="Calibri"/>
                <a:ea typeface="Calibri"/>
                <a:cs typeface="Calibri"/>
                <a:sym typeface="Calibri"/>
              </a:rPr>
              <a:t/>
            </a:r>
            <a:br>
              <a:rPr lang="en-US" sz="1600" b="1" i="0" u="none" strike="noStrike" cap="none">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В организации должны быть ответственные за АТЗ ( может быть как руководитель так и ответственные специалисты</a:t>
            </a:r>
            <a:br>
              <a:rPr lang="en-US" sz="1600" b="0" i="0" u="none" strike="noStrike" cap="none">
                <a:solidFill>
                  <a:schemeClr val="dk1"/>
                </a:solidFill>
                <a:latin typeface="Calibri"/>
                <a:ea typeface="Calibri"/>
                <a:cs typeface="Calibri"/>
                <a:sym typeface="Calibri"/>
              </a:rPr>
            </a:br>
            <a:r>
              <a:rPr lang="en-US" sz="2000" b="1" i="0" u="none" strike="noStrike" cap="none">
                <a:solidFill>
                  <a:schemeClr val="dk1"/>
                </a:solidFill>
                <a:latin typeface="Calibri"/>
                <a:ea typeface="Calibri"/>
                <a:cs typeface="Calibri"/>
                <a:sym typeface="Calibri"/>
              </a:rPr>
              <a:t/>
            </a:r>
            <a:br>
              <a:rPr lang="en-US" sz="2000" b="1" i="0" u="none" strike="noStrike" cap="none">
                <a:solidFill>
                  <a:schemeClr val="dk1"/>
                </a:solidFill>
                <a:latin typeface="Calibri"/>
                <a:ea typeface="Calibri"/>
                <a:cs typeface="Calibri"/>
                <a:sym typeface="Calibri"/>
              </a:rPr>
            </a:br>
            <a:r>
              <a:rPr lang="en-US" sz="2000" b="0" i="0" u="none" strike="noStrike" cap="none">
                <a:solidFill>
                  <a:schemeClr val="dk1"/>
                </a:solidFill>
                <a:latin typeface="Calibri"/>
                <a:ea typeface="Calibri"/>
                <a:cs typeface="Calibri"/>
                <a:sym typeface="Calibri"/>
              </a:rPr>
              <a:t/>
            </a:r>
            <a:br>
              <a:rPr lang="en-US" sz="2000" b="0" i="0" u="none" strike="noStrike" cap="none">
                <a:solidFill>
                  <a:schemeClr val="dk1"/>
                </a:solidFill>
                <a:latin typeface="Calibri"/>
                <a:ea typeface="Calibri"/>
                <a:cs typeface="Calibri"/>
                <a:sym typeface="Calibri"/>
              </a:rPr>
            </a:br>
            <a:r>
              <a:rPr lang="en-US" sz="1800" b="0" i="0" u="none" strike="noStrike" cap="none">
                <a:solidFill>
                  <a:schemeClr val="dk1"/>
                </a:solidFill>
                <a:latin typeface="Calibri"/>
                <a:ea typeface="Calibri"/>
                <a:cs typeface="Calibri"/>
                <a:sym typeface="Calibri"/>
              </a:rPr>
              <a:t/>
            </a:r>
            <a:br>
              <a:rPr lang="en-US" sz="1800" b="0" i="0" u="none" strike="noStrike" cap="none">
                <a:solidFill>
                  <a:schemeClr val="dk1"/>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p:txBody>
      </p:sp>
      <p:sp>
        <p:nvSpPr>
          <p:cNvPr id="117" name="Google Shape;117;g32dbd3e34b4_0_54"/>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Определения и цели</a:t>
            </a:r>
            <a:endParaRPr sz="4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dk1"/>
              </a:solidFill>
              <a:latin typeface="Calibri"/>
              <a:ea typeface="Calibri"/>
              <a:cs typeface="Calibri"/>
              <a:sym typeface="Calibri"/>
            </a:endParaRPr>
          </a:p>
        </p:txBody>
      </p:sp>
      <p:sp>
        <p:nvSpPr>
          <p:cNvPr id="118" name="Google Shape;118;g32dbd3e34b4_0_54"/>
          <p:cNvSpPr txBox="1"/>
          <p:nvPr/>
        </p:nvSpPr>
        <p:spPr>
          <a:xfrm>
            <a:off x="8081775" y="548800"/>
            <a:ext cx="2610300" cy="9870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119" name="Google Shape;119;g32dbd3e34b4_0_54"/>
          <p:cNvPicPr preferRelativeResize="0"/>
          <p:nvPr/>
        </p:nvPicPr>
        <p:blipFill rotWithShape="1">
          <a:blip r:embed="rId3">
            <a:alphaModFix/>
          </a:blip>
          <a:srcRect/>
          <a:stretch/>
        </p:blipFill>
        <p:spPr>
          <a:xfrm>
            <a:off x="5184325" y="1554863"/>
            <a:ext cx="5001250" cy="1771525"/>
          </a:xfrm>
          <a:prstGeom prst="rect">
            <a:avLst/>
          </a:prstGeom>
          <a:noFill/>
          <a:ln>
            <a:noFill/>
          </a:ln>
        </p:spPr>
      </p:pic>
      <p:sp>
        <p:nvSpPr>
          <p:cNvPr id="120" name="Google Shape;120;g32dbd3e34b4_0_54"/>
          <p:cNvSpPr txBox="1"/>
          <p:nvPr/>
        </p:nvSpPr>
        <p:spPr>
          <a:xfrm>
            <a:off x="4817150" y="3345450"/>
            <a:ext cx="5881500" cy="4132200"/>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ЦЕЛЬ ОБУЧЕНИЯ:</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1.Чтобы работники понимали как действовать при террористической угрозе</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 2.Распознавание подозрительных предметов, лиц и ситуаций. -</a:t>
            </a:r>
            <a:r>
              <a:rPr lang="en-US" sz="1600" b="0" i="0" u="none" strike="noStrike" cap="none">
                <a:solidFill>
                  <a:schemeClr val="dk1"/>
                </a:solidFill>
                <a:latin typeface="Calibri"/>
                <a:ea typeface="Calibri"/>
                <a:cs typeface="Calibri"/>
                <a:sym typeface="Calibri"/>
              </a:rPr>
              <a:t>Действия при обнаружении ВУ (взрывных устройств), угрозах по телефону, письменных угрозах.</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3.Действия в ЧС</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алгоритмы эвакуации, взаимодействие с правоохранительными органами.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-Оказание первой помощи пострадавшим.</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4.Работа с системами защиты</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Использование технических средств (СКУД, видеонаблюдение, тревожные кнопки).</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-Контроль доступа и досмотр.</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5.Психологическая подготовка</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Противодействие панике, управление стрессом.</a:t>
            </a:r>
            <a:endParaRPr sz="1600" b="0"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4"/>
        <p:cNvGrpSpPr/>
        <p:nvPr/>
      </p:nvGrpSpPr>
      <p:grpSpPr>
        <a:xfrm>
          <a:off x="0" y="0"/>
          <a:ext cx="0" cy="0"/>
          <a:chOff x="0" y="0"/>
          <a:chExt cx="0" cy="0"/>
        </a:xfrm>
      </p:grpSpPr>
      <p:sp>
        <p:nvSpPr>
          <p:cNvPr id="125" name="Google Shape;125;g32dbd3e34b4_0_68"/>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26" name="Google Shape;126;g32dbd3e34b4_0_68"/>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27" name="Google Shape;127;g32dbd3e34b4_0_68"/>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28" name="Google Shape;128;g32dbd3e34b4_0_68"/>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29" name="Google Shape;129;g32dbd3e34b4_0_68"/>
          <p:cNvGrpSpPr/>
          <p:nvPr/>
        </p:nvGrpSpPr>
        <p:grpSpPr>
          <a:xfrm>
            <a:off x="-64825" y="2573"/>
            <a:ext cx="10763364" cy="7598613"/>
            <a:chOff x="-64825" y="2573"/>
            <a:chExt cx="10763364" cy="7598613"/>
          </a:xfrm>
        </p:grpSpPr>
        <p:sp>
          <p:nvSpPr>
            <p:cNvPr id="130" name="Google Shape;130;g32dbd3e34b4_0_68"/>
            <p:cNvSpPr/>
            <p:nvPr/>
          </p:nvSpPr>
          <p:spPr>
            <a:xfrm>
              <a:off x="-200" y="2573"/>
              <a:ext cx="10692130" cy="1222364"/>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1" name="Google Shape;131;g32dbd3e34b4_0_68"/>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784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32" name="Google Shape;132;g32dbd3e34b4_0_68"/>
          <p:cNvSpPr txBox="1"/>
          <p:nvPr/>
        </p:nvSpPr>
        <p:spPr>
          <a:xfrm>
            <a:off x="797350" y="337950"/>
            <a:ext cx="8276400" cy="81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Нормативная база</a:t>
            </a:r>
            <a:endParaRPr sz="1800" b="0" i="0" u="none" strike="noStrike" cap="none">
              <a:solidFill>
                <a:schemeClr val="dk1"/>
              </a:solidFill>
              <a:latin typeface="Calibri"/>
              <a:ea typeface="Calibri"/>
              <a:cs typeface="Calibri"/>
              <a:sym typeface="Calibri"/>
            </a:endParaRPr>
          </a:p>
        </p:txBody>
      </p:sp>
      <p:sp>
        <p:nvSpPr>
          <p:cNvPr id="133" name="Google Shape;133;g32dbd3e34b4_0_68"/>
          <p:cNvSpPr txBox="1"/>
          <p:nvPr/>
        </p:nvSpPr>
        <p:spPr>
          <a:xfrm>
            <a:off x="8068875"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134" name="Google Shape;134;g32dbd3e34b4_0_68"/>
          <p:cNvSpPr txBox="1"/>
          <p:nvPr/>
        </p:nvSpPr>
        <p:spPr>
          <a:xfrm>
            <a:off x="0" y="1207475"/>
            <a:ext cx="10650900" cy="6355200"/>
          </a:xfrm>
          <a:prstGeom prst="rect">
            <a:avLst/>
          </a:prstGeom>
          <a:noFill/>
          <a:ln>
            <a:noFill/>
          </a:ln>
        </p:spPr>
        <p:txBody>
          <a:bodyPr spcFirstLastPara="1" wrap="square" lIns="91425" tIns="91425" rIns="91425" bIns="91425" anchor="t" anchorCtr="0">
            <a:noAutofit/>
          </a:bodyPr>
          <a:lstStyle/>
          <a:p>
            <a:pPr marL="457200" marR="0" lvl="0" indent="-304800" algn="l" rtl="0">
              <a:lnSpc>
                <a:spcPct val="178593"/>
              </a:lnSpc>
              <a:spcBef>
                <a:spcPts val="0"/>
              </a:spcBef>
              <a:spcAft>
                <a:spcPts val="0"/>
              </a:spcAft>
              <a:buClr>
                <a:schemeClr val="dk1"/>
              </a:buClr>
              <a:buSzPts val="1200"/>
              <a:buFont typeface="Roboto"/>
              <a:buChar char="●"/>
            </a:pPr>
            <a:r>
              <a:rPr lang="en-US" sz="1200" b="1" i="0" u="none" strike="noStrike" cap="none">
                <a:solidFill>
                  <a:srgbClr val="0000FF"/>
                </a:solidFill>
                <a:latin typeface="Calibri"/>
                <a:ea typeface="Calibri"/>
                <a:cs typeface="Calibri"/>
                <a:sym typeface="Calibri"/>
              </a:rPr>
              <a:t>1.Федеральные законы</a:t>
            </a:r>
            <a:r>
              <a:rPr lang="en-US" sz="1200" b="1" i="0" u="none" strike="noStrike" cap="none">
                <a:solidFill>
                  <a:schemeClr val="dk1"/>
                </a:solidFill>
                <a:latin typeface="Calibri"/>
                <a:ea typeface="Calibri"/>
                <a:cs typeface="Calibri"/>
                <a:sym typeface="Calibri"/>
              </a:rPr>
              <a:t/>
            </a:r>
            <a:br>
              <a:rPr lang="en-US" sz="1200" b="1"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ФЗ-35«О противодействии терроризму»(от06.03.2006,ред.от 14.07.2022)</a:t>
            </a:r>
            <a:r>
              <a:rPr lang="en-US" sz="1200" b="0" i="0" u="none" strike="noStrike" cap="none">
                <a:solidFill>
                  <a:schemeClr val="dk1"/>
                </a:solidFill>
                <a:latin typeface="Calibri"/>
                <a:ea typeface="Calibri"/>
                <a:cs typeface="Calibri"/>
                <a:sym typeface="Calibri"/>
              </a:rPr>
              <a:t> Основнойдокумент,определяющий понятие терроризма,полномочия органов власти и меры профилактики.</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ФЗ-390«О безопасности»(от28.12.2010,ред.от 02.07.2021) </a:t>
            </a:r>
            <a:r>
              <a:rPr lang="en-US" sz="1200" b="0" i="0" u="none" strike="noStrike" cap="none">
                <a:solidFill>
                  <a:schemeClr val="dk1"/>
                </a:solidFill>
                <a:latin typeface="Calibri"/>
                <a:ea typeface="Calibri"/>
                <a:cs typeface="Calibri"/>
                <a:sym typeface="Calibri"/>
              </a:rPr>
              <a:t>Регулирует общие принципы безопасности,включая антитеррористическую защищенность.</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ФЗ-248«О государственном контроле(надзоре)</a:t>
            </a:r>
            <a:r>
              <a:rPr lang="en-US" sz="1200" b="0" i="0" u="none" strike="noStrike" cap="none">
                <a:solidFill>
                  <a:schemeClr val="dk1"/>
                </a:solidFill>
                <a:latin typeface="Calibri"/>
                <a:ea typeface="Calibri"/>
                <a:cs typeface="Calibri"/>
                <a:sym typeface="Calibri"/>
              </a:rPr>
              <a:t>»(от 31.07.2020)Включает проверки соблюдения требований АТЗ.</a:t>
            </a:r>
            <a:endParaRPr sz="1200" b="0" i="0" u="none" strike="noStrike" cap="none">
              <a:solidFill>
                <a:schemeClr val="dk1"/>
              </a:solidFill>
              <a:latin typeface="Calibri"/>
              <a:ea typeface="Calibri"/>
              <a:cs typeface="Calibri"/>
              <a:sym typeface="Calibri"/>
            </a:endParaRPr>
          </a:p>
          <a:p>
            <a:pPr marL="457200" marR="0" lvl="0" indent="-304800" algn="l" rtl="0">
              <a:lnSpc>
                <a:spcPct val="178593"/>
              </a:lnSpc>
              <a:spcBef>
                <a:spcPts val="0"/>
              </a:spcBef>
              <a:spcAft>
                <a:spcPts val="0"/>
              </a:spcAft>
              <a:buClr>
                <a:schemeClr val="dk1"/>
              </a:buClr>
              <a:buSzPts val="1200"/>
              <a:buFont typeface="Calibri"/>
              <a:buChar char="●"/>
            </a:pPr>
            <a:r>
              <a:rPr lang="en-US" sz="1200" b="1" i="0" u="none" strike="noStrike" cap="none">
                <a:solidFill>
                  <a:srgbClr val="0000FF"/>
                </a:solidFill>
                <a:latin typeface="Calibri"/>
                <a:ea typeface="Calibri"/>
                <a:cs typeface="Calibri"/>
                <a:sym typeface="Calibri"/>
              </a:rPr>
              <a:t>2.Постановления Правительства РФ</a:t>
            </a:r>
            <a:r>
              <a:rPr lang="en-US" sz="1200" b="1" i="0" u="none" strike="noStrike" cap="none">
                <a:solidFill>
                  <a:schemeClr val="dk1"/>
                </a:solidFill>
                <a:latin typeface="Calibri"/>
                <a:ea typeface="Calibri"/>
                <a:cs typeface="Calibri"/>
                <a:sym typeface="Calibri"/>
              </a:rPr>
              <a:t/>
            </a:r>
            <a:br>
              <a:rPr lang="en-US" sz="1200" b="1"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ПП-1765(от 25.12.2020) </a:t>
            </a:r>
            <a:r>
              <a:rPr lang="en-US" sz="1200" b="0" i="0" u="none" strike="noStrike" cap="none">
                <a:solidFill>
                  <a:schemeClr val="dk1"/>
                </a:solidFill>
                <a:latin typeface="Calibri"/>
                <a:ea typeface="Calibri"/>
                <a:cs typeface="Calibri"/>
                <a:sym typeface="Calibri"/>
              </a:rPr>
              <a:t>Требования к антитеррористической защищённости объектов(территорий) для торговых центров,стадионов,школ,больниц и др.</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ПП-1006(от02.08.2019)</a:t>
            </a:r>
            <a:r>
              <a:rPr lang="en-US" sz="1200" b="0" i="0" u="none" strike="noStrike" cap="none">
                <a:solidFill>
                  <a:schemeClr val="dk1"/>
                </a:solidFill>
                <a:latin typeface="Calibri"/>
                <a:ea typeface="Calibri"/>
                <a:cs typeface="Calibri"/>
                <a:sym typeface="Calibri"/>
              </a:rPr>
              <a:t>Правила категорирования объектов (порядокприсвоениякатегорийопасности).</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ПП-272(от16.03.2019)</a:t>
            </a:r>
            <a:r>
              <a:rPr lang="en-US" sz="1200" b="0" i="0" u="none" strike="noStrike" cap="none">
                <a:solidFill>
                  <a:schemeClr val="dk1"/>
                </a:solidFill>
                <a:latin typeface="Calibri"/>
                <a:ea typeface="Calibri"/>
                <a:cs typeface="Calibri"/>
                <a:sym typeface="Calibri"/>
              </a:rPr>
              <a:t> Требования к транспортной инфраструктуре (метро,аэропорты,вокзалы).</a:t>
            </a:r>
            <a:endParaRPr sz="1200" b="0" i="0" u="none" strike="noStrike" cap="none">
              <a:solidFill>
                <a:schemeClr val="dk1"/>
              </a:solidFill>
              <a:latin typeface="Calibri"/>
              <a:ea typeface="Calibri"/>
              <a:cs typeface="Calibri"/>
              <a:sym typeface="Calibri"/>
            </a:endParaRPr>
          </a:p>
          <a:p>
            <a:pPr marL="457200" marR="0" lvl="0" indent="-304800" algn="l" rtl="0">
              <a:lnSpc>
                <a:spcPct val="178593"/>
              </a:lnSpc>
              <a:spcBef>
                <a:spcPts val="0"/>
              </a:spcBef>
              <a:spcAft>
                <a:spcPts val="0"/>
              </a:spcAft>
              <a:buClr>
                <a:schemeClr val="dk1"/>
              </a:buClr>
              <a:buSzPts val="1200"/>
              <a:buFont typeface="Calibri"/>
              <a:buChar char="●"/>
            </a:pPr>
            <a:r>
              <a:rPr lang="en-US" sz="1200" b="1" i="0" u="none" strike="noStrike" cap="none">
                <a:solidFill>
                  <a:srgbClr val="0000FF"/>
                </a:solidFill>
                <a:latin typeface="Calibri"/>
                <a:ea typeface="Calibri"/>
                <a:cs typeface="Calibri"/>
                <a:sym typeface="Calibri"/>
              </a:rPr>
              <a:t>3.Приказы МВД,Росгвардии,Минтранса</a:t>
            </a:r>
            <a:r>
              <a:rPr lang="en-US" sz="1200" b="1" i="0" u="none" strike="noStrike" cap="none">
                <a:solidFill>
                  <a:schemeClr val="dk1"/>
                </a:solidFill>
                <a:latin typeface="Calibri"/>
                <a:ea typeface="Calibri"/>
                <a:cs typeface="Calibri"/>
                <a:sym typeface="Calibri"/>
              </a:rPr>
              <a:t/>
            </a:r>
            <a:br>
              <a:rPr lang="en-US" sz="1200" b="1"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Приказ МВД№250(от30.04.2021)</a:t>
            </a:r>
            <a:r>
              <a:rPr lang="en-US" sz="1200" b="0" i="0" u="none" strike="noStrike" cap="none">
                <a:solidFill>
                  <a:schemeClr val="dk1"/>
                </a:solidFill>
                <a:latin typeface="Calibri"/>
                <a:ea typeface="Calibri"/>
                <a:cs typeface="Calibri"/>
                <a:sym typeface="Calibri"/>
              </a:rPr>
              <a:t> Методика оценки уязвимости объектов.</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Приказ Росгвардии №84(от15.02.2023)</a:t>
            </a:r>
            <a:r>
              <a:rPr lang="en-US" sz="1200" b="0" i="0" u="none" strike="noStrike" cap="none">
                <a:solidFill>
                  <a:schemeClr val="dk1"/>
                </a:solidFill>
                <a:latin typeface="Calibri"/>
                <a:ea typeface="Calibri"/>
                <a:cs typeface="Calibri"/>
                <a:sym typeface="Calibri"/>
              </a:rPr>
              <a:t> Требования к охране объектов с массовым пребыванием людей.</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ПриказМинтранса№42 (от 08.02.2022)</a:t>
            </a:r>
            <a:r>
              <a:rPr lang="en-US" sz="1200" b="0" i="0" u="none" strike="noStrike" cap="none">
                <a:solidFill>
                  <a:schemeClr val="dk1"/>
                </a:solidFill>
                <a:latin typeface="Calibri"/>
                <a:ea typeface="Calibri"/>
                <a:cs typeface="Calibri"/>
                <a:sym typeface="Calibri"/>
              </a:rPr>
              <a:t> Антитеррористические меры на транспорте.</a:t>
            </a:r>
            <a:endParaRPr sz="1200" b="0" i="0" u="none" strike="noStrike" cap="none">
              <a:solidFill>
                <a:schemeClr val="dk1"/>
              </a:solidFill>
              <a:latin typeface="Calibri"/>
              <a:ea typeface="Calibri"/>
              <a:cs typeface="Calibri"/>
              <a:sym typeface="Calibri"/>
            </a:endParaRPr>
          </a:p>
          <a:p>
            <a:pPr marL="457200" marR="0" lvl="0" indent="-304800" algn="l" rtl="0">
              <a:lnSpc>
                <a:spcPct val="178593"/>
              </a:lnSpc>
              <a:spcBef>
                <a:spcPts val="0"/>
              </a:spcBef>
              <a:spcAft>
                <a:spcPts val="0"/>
              </a:spcAft>
              <a:buClr>
                <a:schemeClr val="dk1"/>
              </a:buClr>
              <a:buSzPts val="1200"/>
              <a:buFont typeface="Calibri"/>
              <a:buChar char="●"/>
            </a:pPr>
            <a:r>
              <a:rPr lang="en-US" sz="1200" b="1" i="0" u="none" strike="noStrike" cap="none">
                <a:solidFill>
                  <a:srgbClr val="0000FF"/>
                </a:solidFill>
                <a:latin typeface="Calibri"/>
                <a:ea typeface="Calibri"/>
                <a:cs typeface="Calibri"/>
                <a:sym typeface="Calibri"/>
              </a:rPr>
              <a:t>4.Отраслевые документы</a:t>
            </a:r>
            <a:br>
              <a:rPr lang="en-US" sz="1200" b="1" i="0" u="none" strike="noStrike" cap="none">
                <a:solidFill>
                  <a:srgbClr val="0000FF"/>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СП132.13330.2018 </a:t>
            </a:r>
            <a:r>
              <a:rPr lang="en-US" sz="1200" b="0" i="0" u="none" strike="noStrike" cap="none">
                <a:solidFill>
                  <a:schemeClr val="dk1"/>
                </a:solidFill>
                <a:latin typeface="Calibri"/>
                <a:ea typeface="Calibri"/>
                <a:cs typeface="Calibri"/>
                <a:sym typeface="Calibri"/>
              </a:rPr>
              <a:t>(актуализированная редакция СНиП) Требования к проектированию зданий с учётом антитеррористической защищённости.</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РекомендацииНАК </a:t>
            </a:r>
            <a:r>
              <a:rPr lang="en-US" sz="1200" b="0" i="0" u="none" strike="noStrike" cap="none">
                <a:solidFill>
                  <a:schemeClr val="dk1"/>
                </a:solidFill>
                <a:latin typeface="Calibri"/>
                <a:ea typeface="Calibri"/>
                <a:cs typeface="Calibri"/>
                <a:sym typeface="Calibri"/>
              </a:rPr>
              <a:t>(Национального антитеррористического комитета) По действиям при угрозах(например,при минировании).</a:t>
            </a:r>
            <a:endParaRPr sz="1200" b="0" i="0" u="none" strike="noStrike" cap="none">
              <a:solidFill>
                <a:schemeClr val="dk1"/>
              </a:solidFill>
              <a:latin typeface="Calibri"/>
              <a:ea typeface="Calibri"/>
              <a:cs typeface="Calibri"/>
              <a:sym typeface="Calibri"/>
            </a:endParaRPr>
          </a:p>
          <a:p>
            <a:pPr marL="457200" marR="0" lvl="0" indent="-304800" algn="l" rtl="0">
              <a:lnSpc>
                <a:spcPct val="178593"/>
              </a:lnSpc>
              <a:spcBef>
                <a:spcPts val="0"/>
              </a:spcBef>
              <a:spcAft>
                <a:spcPts val="0"/>
              </a:spcAft>
              <a:buClr>
                <a:schemeClr val="dk1"/>
              </a:buClr>
              <a:buSzPts val="1200"/>
              <a:buFont typeface="Calibri"/>
              <a:buChar char="●"/>
            </a:pPr>
            <a:r>
              <a:rPr lang="en-US" sz="1200" b="0" i="0" u="none" strike="noStrike" cap="none">
                <a:solidFill>
                  <a:srgbClr val="0000FF"/>
                </a:solidFill>
                <a:latin typeface="Calibri"/>
                <a:ea typeface="Calibri"/>
                <a:cs typeface="Calibri"/>
                <a:sym typeface="Calibri"/>
              </a:rPr>
              <a:t>5.</a:t>
            </a:r>
            <a:r>
              <a:rPr lang="en-US" sz="1200" b="1" i="0" u="none" strike="noStrike" cap="none">
                <a:solidFill>
                  <a:srgbClr val="0000FF"/>
                </a:solidFill>
                <a:latin typeface="Calibri"/>
                <a:ea typeface="Calibri"/>
                <a:cs typeface="Calibri"/>
                <a:sym typeface="Calibri"/>
              </a:rPr>
              <a:t>Региональные акты Законы субъектов РФ</a:t>
            </a:r>
            <a:r>
              <a:rPr lang="en-US" sz="1200" b="0" i="0" u="none" strike="noStrike" cap="none">
                <a:solidFill>
                  <a:schemeClr val="dk1"/>
                </a:solidFill>
                <a:latin typeface="Calibri"/>
                <a:ea typeface="Calibri"/>
                <a:cs typeface="Calibri"/>
                <a:sym typeface="Calibri"/>
              </a:rPr>
              <a:t>(например,дляМосквы—Закон №55от12.11.2008).</a:t>
            </a: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Решения антитеррористических комиссий в регионах</a:t>
            </a:r>
            <a:r>
              <a:rPr lang="en-US" sz="1200" b="0" i="0" u="none" strike="noStrike" cap="none">
                <a:solidFill>
                  <a:schemeClr val="dk1"/>
                </a:solidFill>
                <a:latin typeface="Calibri"/>
                <a:ea typeface="Calibri"/>
                <a:cs typeface="Calibri"/>
                <a:sym typeface="Calibri"/>
              </a:rPr>
              <a:t>. Для конкретных объектов (школы,ТЦ,предприятия) список документов может дополняться отраслевыми приказами(Минпросвещения,Минздрава и др.)</a:t>
            </a:r>
            <a:endParaRPr sz="1200" b="0" i="0" u="none" strike="noStrike" cap="none">
              <a:solidFill>
                <a:schemeClr val="dk1"/>
              </a:solidFill>
              <a:latin typeface="Calibri"/>
              <a:ea typeface="Calibri"/>
              <a:cs typeface="Calibri"/>
              <a:sym typeface="Calibri"/>
            </a:endParaRPr>
          </a:p>
          <a:p>
            <a:pPr marL="457200" marR="0" lvl="0" indent="0" algn="l" rtl="0">
              <a:lnSpc>
                <a:spcPct val="115000"/>
              </a:lnSpc>
              <a:spcBef>
                <a:spcPts val="1000"/>
              </a:spcBef>
              <a:spcAft>
                <a:spcPts val="0"/>
              </a:spcAft>
              <a:buClr>
                <a:srgbClr val="000000"/>
              </a:buClr>
              <a:buSzPts val="1200"/>
              <a:buFont typeface="Arial"/>
              <a:buNone/>
            </a:pPr>
            <a:endParaRPr sz="1200" b="1" i="0" u="none" strike="noStrike" cap="none">
              <a:solidFill>
                <a:srgbClr val="404040"/>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38"/>
        <p:cNvGrpSpPr/>
        <p:nvPr/>
      </p:nvGrpSpPr>
      <p:grpSpPr>
        <a:xfrm>
          <a:off x="0" y="0"/>
          <a:ext cx="0" cy="0"/>
          <a:chOff x="0" y="0"/>
          <a:chExt cx="0" cy="0"/>
        </a:xfrm>
      </p:grpSpPr>
      <p:sp>
        <p:nvSpPr>
          <p:cNvPr id="139" name="Google Shape;139;g33618207f02_0_203"/>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40" name="Google Shape;140;g33618207f02_0_203"/>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41" name="Google Shape;141;g33618207f02_0_203"/>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2" name="Google Shape;142;g33618207f02_0_203"/>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43" name="Google Shape;143;g33618207f02_0_203"/>
          <p:cNvGrpSpPr/>
          <p:nvPr/>
        </p:nvGrpSpPr>
        <p:grpSpPr>
          <a:xfrm>
            <a:off x="-64825" y="2566"/>
            <a:ext cx="10763364" cy="7598620"/>
            <a:chOff x="-64825" y="2566"/>
            <a:chExt cx="10763364" cy="7598620"/>
          </a:xfrm>
        </p:grpSpPr>
        <p:sp>
          <p:nvSpPr>
            <p:cNvPr id="144" name="Google Shape;144;g33618207f02_0_203"/>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5" name="Google Shape;145;g33618207f02_0_203"/>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46" name="Google Shape;146;g33618207f02_0_203"/>
          <p:cNvSpPr txBox="1"/>
          <p:nvPr/>
        </p:nvSpPr>
        <p:spPr>
          <a:xfrm>
            <a:off x="0" y="1521000"/>
            <a:ext cx="7906800" cy="6126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Для выполнения требований законодательства организации должны:</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Разработать и утвердить паспорт антитеррористической безопасности (если для конкретного объекта это нужно по закону). Документ содержит информацию об организации, рисках, основных мерах защиты.</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Провести категорирование объекта на предмет уровня террористической угрозы. Нужно изучить факторы риска, принять меры предосторожности.</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Установить инженерно-технические средств АТЗ, включая видеонаблюдение, системы контроля, автоматизированные системы оповещения;</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Организацию пропускного режима на территории с возможностью идентификации сотрудников, посетителей;</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Назначить ответственного за антитеррористическую защищенность. В его обязанности будет входить контроль обеспечения выполнения всех требований, проведение мер по АТЗ. Провести ему обучение.</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Организовать обучение сотрудников действиям при теракте. П</a:t>
            </a:r>
            <a:r>
              <a:rPr lang="en-US" sz="1600" b="0" i="0" u="none" strike="noStrike" cap="none">
                <a:solidFill>
                  <a:srgbClr val="111827"/>
                </a:solidFill>
                <a:latin typeface="Calibri"/>
                <a:ea typeface="Calibri"/>
                <a:cs typeface="Calibri"/>
                <a:sym typeface="Calibri"/>
              </a:rPr>
              <a:t>роведение инструктажей, периодические тренировки сотрудников по действиям при появлении террористической угроз.</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Разработать план взаимодействия с правоохранительными органами. В случае угрозы должен быть четкий алгоритм действий и связи с соответствующими органами.</a:t>
            </a:r>
            <a:endParaRPr sz="1600" b="0" i="0" u="none" strike="noStrike" cap="none">
              <a:solidFill>
                <a:schemeClr val="dk1"/>
              </a:solidFill>
              <a:latin typeface="Calibri"/>
              <a:ea typeface="Calibri"/>
              <a:cs typeface="Calibri"/>
              <a:sym typeface="Calibri"/>
            </a:endParaRPr>
          </a:p>
          <a:p>
            <a:pPr marL="457200" marR="0" lvl="0" indent="-330200" algn="l" rtl="0">
              <a:lnSpc>
                <a:spcPct val="115000"/>
              </a:lnSpc>
              <a:spcBef>
                <a:spcPts val="0"/>
              </a:spcBef>
              <a:spcAft>
                <a:spcPts val="0"/>
              </a:spcAft>
              <a:buClr>
                <a:schemeClr val="dk1"/>
              </a:buClr>
              <a:buSzPts val="1600"/>
              <a:buFont typeface="Calibri"/>
              <a:buAutoNum type="arabicPeriod"/>
            </a:pPr>
            <a:r>
              <a:rPr lang="en-US" sz="1600" b="0" i="0" u="none" strike="noStrike" cap="none">
                <a:solidFill>
                  <a:schemeClr val="dk1"/>
                </a:solidFill>
                <a:highlight>
                  <a:schemeClr val="lt1"/>
                </a:highlight>
                <a:latin typeface="Calibri"/>
                <a:ea typeface="Calibri"/>
                <a:cs typeface="Calibri"/>
                <a:sym typeface="Calibri"/>
              </a:rPr>
              <a:t> </a:t>
            </a:r>
            <a:r>
              <a:rPr lang="en-US" sz="1600" b="0" i="0" u="none" strike="noStrike" cap="none">
                <a:solidFill>
                  <a:srgbClr val="111827"/>
                </a:solidFill>
                <a:highlight>
                  <a:schemeClr val="lt1"/>
                </a:highlight>
                <a:latin typeface="Calibri"/>
                <a:ea typeface="Calibri"/>
                <a:cs typeface="Calibri"/>
                <a:sym typeface="Calibri"/>
              </a:rPr>
              <a:t>Регуля</a:t>
            </a:r>
            <a:r>
              <a:rPr lang="en-US" sz="1600" b="0" i="0" u="none" strike="noStrike" cap="none">
                <a:solidFill>
                  <a:srgbClr val="111827"/>
                </a:solidFill>
                <a:latin typeface="Calibri"/>
                <a:ea typeface="Calibri"/>
                <a:cs typeface="Calibri"/>
                <a:sym typeface="Calibri"/>
              </a:rPr>
              <a:t>рные проверки состояния антитеррористической защищенности </a:t>
            </a: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7" name="Google Shape;147;g33618207f02_0_203"/>
          <p:cNvSpPr txBox="1"/>
          <p:nvPr/>
        </p:nvSpPr>
        <p:spPr>
          <a:xfrm>
            <a:off x="158925" y="153725"/>
            <a:ext cx="10477500" cy="110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rgbClr val="222222"/>
                </a:solidFill>
                <a:latin typeface="Arial"/>
                <a:ea typeface="Arial"/>
                <a:cs typeface="Arial"/>
                <a:sym typeface="Arial"/>
              </a:rPr>
              <a:t>Какие мероприятия нужно провести:</a:t>
            </a:r>
            <a:endParaRPr sz="4500" b="0" i="0" u="none" strike="noStrike" cap="none">
              <a:solidFill>
                <a:srgbClr val="22222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dk1"/>
              </a:solidFill>
              <a:latin typeface="Calibri"/>
              <a:ea typeface="Calibri"/>
              <a:cs typeface="Calibri"/>
              <a:sym typeface="Calibri"/>
            </a:endParaRPr>
          </a:p>
        </p:txBody>
      </p:sp>
      <p:sp>
        <p:nvSpPr>
          <p:cNvPr id="148" name="Google Shape;148;g33618207f02_0_203"/>
          <p:cNvSpPr txBox="1"/>
          <p:nvPr/>
        </p:nvSpPr>
        <p:spPr>
          <a:xfrm>
            <a:off x="8068875" y="6621350"/>
            <a:ext cx="2623200" cy="9390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149" name="Google Shape;149;g33618207f02_0_203"/>
          <p:cNvPicPr preferRelativeResize="0"/>
          <p:nvPr/>
        </p:nvPicPr>
        <p:blipFill rotWithShape="1">
          <a:blip r:embed="rId3">
            <a:alphaModFix/>
          </a:blip>
          <a:srcRect/>
          <a:stretch/>
        </p:blipFill>
        <p:spPr>
          <a:xfrm>
            <a:off x="7824851" y="2578625"/>
            <a:ext cx="2868550" cy="170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53"/>
        <p:cNvGrpSpPr/>
        <p:nvPr/>
      </p:nvGrpSpPr>
      <p:grpSpPr>
        <a:xfrm>
          <a:off x="0" y="0"/>
          <a:ext cx="0" cy="0"/>
          <a:chOff x="0" y="0"/>
          <a:chExt cx="0" cy="0"/>
        </a:xfrm>
      </p:grpSpPr>
      <p:sp>
        <p:nvSpPr>
          <p:cNvPr id="154" name="Google Shape;154;g33618207f02_0_251"/>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55" name="Google Shape;155;g33618207f02_0_251"/>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56" name="Google Shape;156;g33618207f02_0_251"/>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7" name="Google Shape;157;g33618207f02_0_251"/>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58" name="Google Shape;158;g33618207f02_0_251"/>
          <p:cNvGrpSpPr/>
          <p:nvPr/>
        </p:nvGrpSpPr>
        <p:grpSpPr>
          <a:xfrm>
            <a:off x="-64825" y="2571"/>
            <a:ext cx="10763364" cy="7598615"/>
            <a:chOff x="-64825" y="2571"/>
            <a:chExt cx="10763364" cy="7598615"/>
          </a:xfrm>
        </p:grpSpPr>
        <p:sp>
          <p:nvSpPr>
            <p:cNvPr id="159" name="Google Shape;159;g33618207f02_0_251"/>
            <p:cNvSpPr/>
            <p:nvPr/>
          </p:nvSpPr>
          <p:spPr>
            <a:xfrm>
              <a:off x="-200" y="2571"/>
              <a:ext cx="10692130" cy="91002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0" name="Google Shape;160;g33618207f02_0_251"/>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61" name="Google Shape;161;g33618207f02_0_251"/>
          <p:cNvSpPr txBox="1"/>
          <p:nvPr/>
        </p:nvSpPr>
        <p:spPr>
          <a:xfrm>
            <a:off x="-56975" y="913025"/>
            <a:ext cx="10693500" cy="6672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500"/>
              </a:spcBef>
              <a:spcAft>
                <a:spcPts val="0"/>
              </a:spcAft>
              <a:buClr>
                <a:schemeClr val="dk1"/>
              </a:buClr>
              <a:buSzPts val="1100"/>
              <a:buFont typeface="Arial"/>
              <a:buNone/>
            </a:pPr>
            <a:r>
              <a:rPr lang="en-US" sz="1100" b="0" i="0" u="none" strike="noStrike" cap="none">
                <a:solidFill>
                  <a:schemeClr val="dk1"/>
                </a:solidFill>
                <a:latin typeface="Calibri"/>
                <a:ea typeface="Calibri"/>
                <a:cs typeface="Calibri"/>
                <a:sym typeface="Calibri"/>
              </a:rPr>
              <a:t>Антитеррористической защите (АТЗ) подлежат объекты, которые представляют стратегическую, социальную или экономическую значимость. Обеспечение их безопасности критически важно для предотвращения разрушительных последствий террористических актов и сохранения стабильности в обществе: </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150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Территории массового пребывания людей. Это общественные пространства — парки, площади, вокзалы, аэропорты, торговые центры, концертные площадки, другие категории мест, где одновременно могут находиться сотни или тысячи человек. Такие объекты подлежат усиленной защите, включая установку видеонаблюдения, контроля доступа, организацию патрулирования.</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Общеобразовательные учреждения. Школы, детские сады, колледжи, вузы, иные учреждения образования нуждаются в строгом антитеррористическом контроле. На объектах этой категории вводятся системы охраны, пропускной режим на территорию, видеонаблюдение, персонал и учащиеся проходят регулярные тренировки.</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Учреждения здравоохранения. Больницы, поликлиники, диагностические центры, родильные дома должны быть защищены от террористических угроз. Меры обеспечения безопасности для этой категории включают ограниченный доступ в критические зоны и территории, тревожные кнопки, оповещающие системы.</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Объекты культуры и спорта. Театры, кинотеатры, музеи, библиотеки, стадионы, спортивные комплексы, другие учреждения, привлекающие массовую аудиторию, подлежат особому контролю. Охрана на объектах этой категории включает обязательный осмотр посетителей, оснащение инженерными средствами защиты, разработка плана эвакуации с территории.</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Предприятия торговли и производства. Крупные торговые центры, рынки, заводы, фабрики относятся к объектам повышенной опасности. Их АТЗ включает охрану, системы пожарной безопасности, контроль за грузами, персоналом.</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Здания органов государственной власти. Административные здания, суды, правоохранительные структуры, военные части, посольства, консульства находятся под особой защитой. Для контроля на объектах органов власти применяют технологии биометрической идентификации, многоуровневость доступа на территорию.</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Объекты транспортной инфраструктуры и связи. Железнодорожные и автобусные вокзалы, станции метро, аэропорты, морские и речные порты, телекоммуникационные узлы являются критически важными объектами. К их АТЗ относится усиленный контроль багажа, использование металлоискателей, видеонаблюдение, оперативное взаимодействие с силовыми структурами.</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Объекты энергетики, водоснабжения, водоотведения. Гидроэлектростанции, тепловые, атомные электростанции, насосные станции, водохранилища, другие инженерные сооружения являются стратегически ценными. Обеспечение их защиты предусматривает многослойную систему безопасности, включая доступ на территорию, физическую охрану, киберзащиту, мониторинг критических параметров работы.</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Финансовые учреждения и банки. Кредитные организации, расчетные центры, хранилища денег требуют усиленной защиты от террористических угроз плюс попыток незаконного проникновения. Используется проектирование бронированных помещений, системы контроля доступа, автоматизированные системы реагирования.</a:t>
            </a:r>
            <a:endParaRPr sz="1100" b="0" i="0" u="none" strike="noStrike" cap="none">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Calibri"/>
              <a:buChar char="●"/>
            </a:pPr>
            <a:r>
              <a:rPr lang="en-US" sz="1100" b="0" i="0" u="none" strike="noStrike" cap="none">
                <a:solidFill>
                  <a:schemeClr val="dk1"/>
                </a:solidFill>
                <a:latin typeface="Calibri"/>
                <a:ea typeface="Calibri"/>
                <a:cs typeface="Calibri"/>
                <a:sym typeface="Calibri"/>
              </a:rPr>
              <a:t>Военные объекты и предприятия оборонной промышленности. Стратегически важные объекты — склады вооружения, военные базы, научно-исследовательские институты, связанные с обороной, находятся под особой защитой.</a:t>
            </a:r>
            <a:endParaRPr sz="1100" b="0" i="0" u="none" strike="noStrike" cap="none">
              <a:solidFill>
                <a:schemeClr val="dk1"/>
              </a:solidFill>
              <a:latin typeface="Calibri"/>
              <a:ea typeface="Calibri"/>
              <a:cs typeface="Calibri"/>
              <a:sym typeface="Calibri"/>
            </a:endParaRPr>
          </a:p>
          <a:p>
            <a:pPr marL="0" marR="0" lvl="0" indent="0" algn="l" rtl="0">
              <a:lnSpc>
                <a:spcPct val="115000"/>
              </a:lnSpc>
              <a:spcBef>
                <a:spcPts val="1500"/>
              </a:spcBef>
              <a:spcAft>
                <a:spcPts val="0"/>
              </a:spcAft>
              <a:buClr>
                <a:srgbClr val="000000"/>
              </a:buClr>
              <a:buSzPts val="1100"/>
              <a:buFont typeface="Arial"/>
              <a:buNone/>
            </a:pPr>
            <a:r>
              <a:rPr lang="en-US" sz="1100" b="1" i="0" u="none" strike="noStrike" cap="none">
                <a:solidFill>
                  <a:srgbClr val="FF0000"/>
                </a:solidFill>
                <a:latin typeface="Calibri"/>
                <a:ea typeface="Calibri"/>
                <a:cs typeface="Calibri"/>
                <a:sym typeface="Calibri"/>
              </a:rPr>
              <a:t>!!!</a:t>
            </a:r>
            <a:r>
              <a:rPr lang="en-US" sz="1100" b="0" i="0" u="none" strike="noStrike" cap="none">
                <a:solidFill>
                  <a:schemeClr val="dk1"/>
                </a:solidFill>
                <a:latin typeface="Calibri"/>
                <a:ea typeface="Calibri"/>
                <a:cs typeface="Calibri"/>
                <a:sym typeface="Calibri"/>
              </a:rPr>
              <a:t> Согласно ч. 6 ст. 3 Закона «О противодействии терроризму» от 06.03.2006 № 35-ФЗ, объект, на территории которого одновременно может находиться более 50 человек, подлежит обязательной антитеррористической защите. Это правило распространяется также на здания, сооружения, прилегающие территории.Все эти объекты обязаны соответствовать нормативным требованиям, внедряя меры по антитеррористической защите. Уровень защищенности зависит от категории риска, а также от специфики работы объекта.</a:t>
            </a: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700" b="1" i="0" u="none" strike="noStrike" cap="none">
              <a:solidFill>
                <a:srgbClr val="111827"/>
              </a:solidFill>
              <a:highlight>
                <a:srgbClr val="FFFFFF"/>
              </a:highlight>
              <a:latin typeface="Montserrat"/>
              <a:ea typeface="Montserrat"/>
              <a:cs typeface="Montserrat"/>
              <a:sym typeface="Montserrat"/>
            </a:endParaRPr>
          </a:p>
        </p:txBody>
      </p:sp>
      <p:sp>
        <p:nvSpPr>
          <p:cNvPr id="162" name="Google Shape;162;g33618207f02_0_251"/>
          <p:cNvSpPr txBox="1"/>
          <p:nvPr/>
        </p:nvSpPr>
        <p:spPr>
          <a:xfrm>
            <a:off x="158925" y="153725"/>
            <a:ext cx="10359000" cy="75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Calibri"/>
                <a:ea typeface="Calibri"/>
                <a:cs typeface="Calibri"/>
                <a:sym typeface="Calibri"/>
              </a:rPr>
              <a:t>Какие объекты подлежат АТЗ  </a:t>
            </a:r>
            <a:endParaRPr sz="4500" b="0" i="0" u="none" strike="noStrike" cap="none">
              <a:solidFill>
                <a:schemeClr val="dk1"/>
              </a:solidFill>
              <a:latin typeface="Calibri"/>
              <a:ea typeface="Calibri"/>
              <a:cs typeface="Calibri"/>
              <a:sym typeface="Calibri"/>
            </a:endParaRPr>
          </a:p>
        </p:txBody>
      </p:sp>
      <p:sp>
        <p:nvSpPr>
          <p:cNvPr id="163" name="Google Shape;163;g33618207f02_0_251"/>
          <p:cNvSpPr txBox="1"/>
          <p:nvPr/>
        </p:nvSpPr>
        <p:spPr>
          <a:xfrm>
            <a:off x="8068875" y="2575"/>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67"/>
        <p:cNvGrpSpPr/>
        <p:nvPr/>
      </p:nvGrpSpPr>
      <p:grpSpPr>
        <a:xfrm>
          <a:off x="0" y="0"/>
          <a:ext cx="0" cy="0"/>
          <a:chOff x="0" y="0"/>
          <a:chExt cx="0" cy="0"/>
        </a:xfrm>
      </p:grpSpPr>
      <p:sp>
        <p:nvSpPr>
          <p:cNvPr id="168" name="Google Shape;168;g33618207f02_0_268"/>
          <p:cNvSpPr txBox="1"/>
          <p:nvPr/>
        </p:nvSpPr>
        <p:spPr>
          <a:xfrm>
            <a:off x="2190972" y="2780632"/>
            <a:ext cx="1758300" cy="151500"/>
          </a:xfrm>
          <a:prstGeom prst="rect">
            <a:avLst/>
          </a:prstGeom>
          <a:noFill/>
          <a:ln>
            <a:noFill/>
          </a:ln>
        </p:spPr>
        <p:txBody>
          <a:bodyPr spcFirstLastPara="1" wrap="square" lIns="0" tIns="12700" rIns="0" bIns="0" anchor="t" anchorCtr="0">
            <a:sp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mo"/>
              <a:ea typeface="Arimo"/>
              <a:cs typeface="Arimo"/>
              <a:sym typeface="Arimo"/>
            </a:endParaRPr>
          </a:p>
        </p:txBody>
      </p:sp>
      <p:sp>
        <p:nvSpPr>
          <p:cNvPr id="169" name="Google Shape;169;g33618207f02_0_268"/>
          <p:cNvSpPr txBox="1">
            <a:spLocks noGrp="1"/>
          </p:cNvSpPr>
          <p:nvPr>
            <p:ph type="title"/>
          </p:nvPr>
        </p:nvSpPr>
        <p:spPr>
          <a:xfrm>
            <a:off x="759877" y="548790"/>
            <a:ext cx="4722600" cy="494400"/>
          </a:xfrm>
          <a:prstGeom prst="rect">
            <a:avLst/>
          </a:prstGeom>
          <a:noFill/>
          <a:ln>
            <a:noFill/>
          </a:ln>
        </p:spPr>
        <p:txBody>
          <a:bodyPr spcFirstLastPara="1" wrap="square" lIns="0" tIns="17125" rIns="0" bIns="0" anchor="t" anchorCtr="0">
            <a:spAutoFit/>
          </a:bodyPr>
          <a:lstStyle/>
          <a:p>
            <a:pPr marL="12700" lvl="0" indent="0" algn="l" rtl="0">
              <a:lnSpc>
                <a:spcPct val="100000"/>
              </a:lnSpc>
              <a:spcBef>
                <a:spcPts val="0"/>
              </a:spcBef>
              <a:spcAft>
                <a:spcPts val="0"/>
              </a:spcAft>
              <a:buSzPts val="1400"/>
              <a:buNone/>
            </a:pPr>
            <a:r>
              <a:rPr lang="en-US" sz="3100"/>
              <a:t>Обучили сотрудников из:</a:t>
            </a:r>
            <a:endParaRPr sz="3100"/>
          </a:p>
        </p:txBody>
      </p:sp>
      <p:sp>
        <p:nvSpPr>
          <p:cNvPr id="170" name="Google Shape;170;g33618207f02_0_268"/>
          <p:cNvSpPr/>
          <p:nvPr/>
        </p:nvSpPr>
        <p:spPr>
          <a:xfrm>
            <a:off x="6913821" y="1870165"/>
            <a:ext cx="3778250" cy="5690234"/>
          </a:xfrm>
          <a:custGeom>
            <a:avLst/>
            <a:gdLst/>
            <a:ahLst/>
            <a:cxnLst/>
            <a:rect l="l" t="t" r="r" b="b"/>
            <a:pathLst>
              <a:path w="3778250" h="5690234" extrusionOk="0">
                <a:moveTo>
                  <a:pt x="3778178" y="0"/>
                </a:moveTo>
                <a:lnTo>
                  <a:pt x="0" y="5689834"/>
                </a:lnTo>
                <a:lnTo>
                  <a:pt x="2924583" y="5689834"/>
                </a:lnTo>
                <a:lnTo>
                  <a:pt x="3777527" y="2321606"/>
                </a:lnTo>
                <a:lnTo>
                  <a:pt x="3778178" y="686289"/>
                </a:lnTo>
                <a:lnTo>
                  <a:pt x="3778178" y="0"/>
                </a:lnTo>
                <a:close/>
              </a:path>
            </a:pathLst>
          </a:custGeom>
          <a:solidFill>
            <a:srgbClr val="0AA6F1">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1" name="Google Shape;171;g33618207f02_0_268"/>
          <p:cNvSpPr txBox="1"/>
          <p:nvPr/>
        </p:nvSpPr>
        <p:spPr>
          <a:xfrm>
            <a:off x="6429161" y="5958993"/>
            <a:ext cx="2286600" cy="505500"/>
          </a:xfrm>
          <a:prstGeom prst="rect">
            <a:avLst/>
          </a:prstGeom>
          <a:noFill/>
          <a:ln>
            <a:noFill/>
          </a:ln>
        </p:spPr>
        <p:txBody>
          <a:bodyPr spcFirstLastPara="1" wrap="square" lIns="0" tIns="12700" rIns="0" bIns="0" anchor="t" anchorCtr="0">
            <a:spAutoFit/>
          </a:bodyPr>
          <a:lstStyle/>
          <a:p>
            <a:pPr marL="12700" marR="5080" lvl="0" indent="0" algn="l" rtl="0">
              <a:lnSpc>
                <a:spcPct val="100899"/>
              </a:lnSpc>
              <a:spcBef>
                <a:spcPts val="0"/>
              </a:spcBef>
              <a:spcAft>
                <a:spcPts val="0"/>
              </a:spcAft>
              <a:buClr>
                <a:srgbClr val="000000"/>
              </a:buClr>
              <a:buSzPts val="3200"/>
              <a:buFont typeface="Arial"/>
              <a:buNone/>
            </a:pPr>
            <a:endParaRPr sz="3200" b="0" i="0" u="none" strike="noStrike" cap="none">
              <a:solidFill>
                <a:srgbClr val="000000"/>
              </a:solidFill>
              <a:latin typeface="Trebuchet MS"/>
              <a:ea typeface="Trebuchet MS"/>
              <a:cs typeface="Trebuchet MS"/>
              <a:sym typeface="Trebuchet MS"/>
            </a:endParaRPr>
          </a:p>
        </p:txBody>
      </p:sp>
      <p:grpSp>
        <p:nvGrpSpPr>
          <p:cNvPr id="172" name="Google Shape;172;g33618207f02_0_268"/>
          <p:cNvGrpSpPr/>
          <p:nvPr/>
        </p:nvGrpSpPr>
        <p:grpSpPr>
          <a:xfrm>
            <a:off x="-64825" y="2566"/>
            <a:ext cx="10763364" cy="7598620"/>
            <a:chOff x="-64825" y="2566"/>
            <a:chExt cx="10763364" cy="7598620"/>
          </a:xfrm>
        </p:grpSpPr>
        <p:sp>
          <p:nvSpPr>
            <p:cNvPr id="173" name="Google Shape;173;g33618207f02_0_268"/>
            <p:cNvSpPr/>
            <p:nvPr/>
          </p:nvSpPr>
          <p:spPr>
            <a:xfrm>
              <a:off x="-190" y="2566"/>
              <a:ext cx="10692130" cy="1542415"/>
            </a:xfrm>
            <a:custGeom>
              <a:avLst/>
              <a:gdLst/>
              <a:ahLst/>
              <a:cxnLst/>
              <a:rect l="l" t="t" r="r" b="b"/>
              <a:pathLst>
                <a:path w="10692130" h="1542415" extrusionOk="0">
                  <a:moveTo>
                    <a:pt x="10691999" y="0"/>
                  </a:moveTo>
                  <a:lnTo>
                    <a:pt x="0" y="0"/>
                  </a:lnTo>
                  <a:lnTo>
                    <a:pt x="0" y="1542100"/>
                  </a:lnTo>
                  <a:lnTo>
                    <a:pt x="10691999" y="1542100"/>
                  </a:lnTo>
                  <a:lnTo>
                    <a:pt x="10691999" y="0"/>
                  </a:lnTo>
                  <a:close/>
                </a:path>
              </a:pathLst>
            </a:custGeom>
            <a:solidFill>
              <a:schemeClr val="accent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4" name="Google Shape;174;g33618207f02_0_268"/>
            <p:cNvSpPr/>
            <p:nvPr/>
          </p:nvSpPr>
          <p:spPr>
            <a:xfrm>
              <a:off x="-64825" y="5722777"/>
              <a:ext cx="10763364" cy="1878409"/>
            </a:xfrm>
            <a:custGeom>
              <a:avLst/>
              <a:gdLst/>
              <a:ahLst/>
              <a:cxnLst/>
              <a:rect l="l" t="t" r="r" b="b"/>
              <a:pathLst>
                <a:path w="10683240" h="3005454" extrusionOk="0">
                  <a:moveTo>
                    <a:pt x="10682874" y="0"/>
                  </a:moveTo>
                  <a:lnTo>
                    <a:pt x="0" y="3004988"/>
                  </a:lnTo>
                  <a:lnTo>
                    <a:pt x="34410" y="3004988"/>
                  </a:lnTo>
                  <a:lnTo>
                    <a:pt x="10682874" y="2377188"/>
                  </a:lnTo>
                  <a:lnTo>
                    <a:pt x="10682874" y="0"/>
                  </a:lnTo>
                  <a:close/>
                </a:path>
              </a:pathLst>
            </a:custGeom>
            <a:solidFill>
              <a:srgbClr val="00C21D">
                <a:alpha val="48235"/>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5" name="Google Shape;175;g33618207f02_0_268"/>
          <p:cNvSpPr txBox="1"/>
          <p:nvPr/>
        </p:nvSpPr>
        <p:spPr>
          <a:xfrm>
            <a:off x="0" y="1544050"/>
            <a:ext cx="6772200" cy="7407300"/>
          </a:xfrm>
          <a:prstGeom prst="rect">
            <a:avLst/>
          </a:prstGeom>
          <a:noFill/>
          <a:ln>
            <a:noFill/>
          </a:ln>
        </p:spPr>
        <p:txBody>
          <a:bodyPr spcFirstLastPara="1" wrap="square" lIns="91425" tIns="91425" rIns="91425" bIns="91425" anchor="t" anchorCtr="0">
            <a:spAutoFit/>
          </a:bodyPr>
          <a:lstStyle/>
          <a:p>
            <a:pPr marL="0" marR="0" lvl="0" indent="0" algn="l" rtl="0">
              <a:lnSpc>
                <a:spcPct val="144000"/>
              </a:lnSpc>
              <a:spcBef>
                <a:spcPts val="0"/>
              </a:spcBef>
              <a:spcAft>
                <a:spcPts val="0"/>
              </a:spcAft>
              <a:buClr>
                <a:srgbClr val="000000"/>
              </a:buClr>
              <a:buSzPts val="1600"/>
              <a:buFont typeface="Arial"/>
              <a:buNone/>
            </a:pPr>
            <a:r>
              <a:rPr lang="en-US" sz="1600" b="0" i="0" u="none" strike="noStrike" cap="none">
                <a:solidFill>
                  <a:srgbClr val="222222"/>
                </a:solidFill>
                <a:latin typeface="Calibri"/>
                <a:ea typeface="Calibri"/>
                <a:cs typeface="Calibri"/>
                <a:sym typeface="Calibri"/>
              </a:rPr>
              <a:t>В каждой организации должно быть уполномоченное лицо по антитеррористической защите (ЛАЗ), которое отвечает за разработку и внедрение мер и политики безопасности, нацеленных на предотвращение террористических актов, а также за обеспечение безопасности персонала, помещений и имущества организации. Его назначает руководитель организации.</a:t>
            </a:r>
            <a:endParaRPr sz="1600" b="0" i="0" u="none" strike="noStrike" cap="none">
              <a:solidFill>
                <a:srgbClr val="222222"/>
              </a:solidFill>
              <a:latin typeface="Calibri"/>
              <a:ea typeface="Calibri"/>
              <a:cs typeface="Calibri"/>
              <a:sym typeface="Calibri"/>
            </a:endParaRPr>
          </a:p>
          <a:p>
            <a:pPr marL="0" marR="0" lvl="0" indent="0" algn="l" rtl="0">
              <a:lnSpc>
                <a:spcPct val="144000"/>
              </a:lnSpc>
              <a:spcBef>
                <a:spcPts val="1500"/>
              </a:spcBef>
              <a:spcAft>
                <a:spcPts val="0"/>
              </a:spcAft>
              <a:buClr>
                <a:srgbClr val="000000"/>
              </a:buClr>
              <a:buSzPts val="1600"/>
              <a:buFont typeface="Arial"/>
              <a:buNone/>
            </a:pPr>
            <a:r>
              <a:rPr lang="en-US" sz="1600" b="0" i="0" u="none" strike="noStrike" cap="none">
                <a:solidFill>
                  <a:srgbClr val="222222"/>
                </a:solidFill>
                <a:latin typeface="Calibri"/>
                <a:ea typeface="Calibri"/>
                <a:cs typeface="Calibri"/>
                <a:sym typeface="Calibri"/>
              </a:rPr>
              <a:t>ЛАЗ контролирует, координирует и обновляет систему безопасности в соответствии с требованиями законодательства и нормативных актов. Кроме того, взаимодействует с компетентными органами (МВД, ФСБ, специализированными службами и другими связанными структурами) для обмена информацией, координации мероприятий и поддержания безопасности.</a:t>
            </a:r>
            <a:endParaRPr sz="1600" b="0" i="0" u="none" strike="noStrike" cap="none">
              <a:solidFill>
                <a:srgbClr val="222222"/>
              </a:solidFill>
              <a:latin typeface="Calibri"/>
              <a:ea typeface="Calibri"/>
              <a:cs typeface="Calibri"/>
              <a:sym typeface="Calibri"/>
            </a:endParaRPr>
          </a:p>
          <a:p>
            <a:pPr marL="0" marR="0" lvl="0" indent="0" algn="l" rtl="0">
              <a:lnSpc>
                <a:spcPct val="144000"/>
              </a:lnSpc>
              <a:spcBef>
                <a:spcPts val="1500"/>
              </a:spcBef>
              <a:spcAft>
                <a:spcPts val="0"/>
              </a:spcAft>
              <a:buClr>
                <a:srgbClr val="000000"/>
              </a:buClr>
              <a:buSzPts val="1600"/>
              <a:buFont typeface="Arial"/>
              <a:buNone/>
            </a:pPr>
            <a:r>
              <a:rPr lang="en-US" sz="1600" b="0" i="0" u="none" strike="noStrike" cap="none">
                <a:solidFill>
                  <a:srgbClr val="222222"/>
                </a:solidFill>
                <a:latin typeface="Calibri"/>
                <a:ea typeface="Calibri"/>
                <a:cs typeface="Calibri"/>
                <a:sym typeface="Calibri"/>
              </a:rPr>
              <a:t>У специалиста по антитеррору и других ответственных лиц должны быть необходимое образование, квалификация и профессиональная подготовка. Работодатель может также организовать дополнительное обучение и тренинги для повышения квалификации этих сотрудников.</a:t>
            </a:r>
            <a:endParaRPr sz="1600" b="0" i="0" u="none" strike="noStrike" cap="none">
              <a:solidFill>
                <a:srgbClr val="222222"/>
              </a:solidFill>
              <a:latin typeface="Calibri"/>
              <a:ea typeface="Calibri"/>
              <a:cs typeface="Calibri"/>
              <a:sym typeface="Calibri"/>
            </a:endParaRPr>
          </a:p>
          <a:p>
            <a:pPr marL="0" marR="0" lvl="0" indent="0" algn="l" rtl="0">
              <a:lnSpc>
                <a:spcPct val="144000"/>
              </a:lnSpc>
              <a:spcBef>
                <a:spcPts val="1500"/>
              </a:spcBef>
              <a:spcAft>
                <a:spcPts val="0"/>
              </a:spcAft>
              <a:buClr>
                <a:srgbClr val="000000"/>
              </a:buClr>
              <a:buSzPts val="1800"/>
              <a:buFont typeface="Arial"/>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230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6" name="Google Shape;176;g33618207f02_0_268"/>
          <p:cNvSpPr txBox="1"/>
          <p:nvPr/>
        </p:nvSpPr>
        <p:spPr>
          <a:xfrm>
            <a:off x="158925" y="153725"/>
            <a:ext cx="10477500" cy="110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en-US" sz="3000" b="1" i="0" u="none" strike="noStrike" cap="none">
                <a:solidFill>
                  <a:srgbClr val="222222"/>
                </a:solidFill>
                <a:latin typeface="Arial"/>
                <a:ea typeface="Arial"/>
                <a:cs typeface="Arial"/>
                <a:sym typeface="Arial"/>
              </a:rPr>
              <a:t>Как назначить ответственного за антитеррористическую безопасность</a:t>
            </a:r>
            <a:endParaRPr sz="3000" b="1" i="0" u="none" strike="noStrike" cap="none">
              <a:solidFill>
                <a:srgbClr val="22222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dk1"/>
              </a:solidFill>
              <a:latin typeface="Calibri"/>
              <a:ea typeface="Calibri"/>
              <a:cs typeface="Calibri"/>
              <a:sym typeface="Calibri"/>
            </a:endParaRPr>
          </a:p>
        </p:txBody>
      </p:sp>
      <p:sp>
        <p:nvSpPr>
          <p:cNvPr id="177" name="Google Shape;177;g33618207f02_0_268"/>
          <p:cNvSpPr txBox="1"/>
          <p:nvPr/>
        </p:nvSpPr>
        <p:spPr>
          <a:xfrm>
            <a:off x="8068875" y="49150"/>
            <a:ext cx="2623200" cy="653100"/>
          </a:xfrm>
          <a:prstGeom prst="rect">
            <a:avLst/>
          </a:prstGeom>
          <a:solidFill>
            <a:srgbClr val="4BACC6"/>
          </a:solidFill>
          <a:ln>
            <a:noFill/>
          </a:ln>
        </p:spPr>
        <p:txBody>
          <a:bodyPr spcFirstLastPara="1" wrap="square" lIns="91425" tIns="91425" rIns="91425" bIns="91425" anchor="t" anchorCtr="0">
            <a:noAutofit/>
          </a:bodyPr>
          <a:lstStyle/>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НОЧУ ДПО «ПРОФЕССИОНАЛ»</a:t>
            </a:r>
            <a:endParaRPr sz="1200">
              <a:solidFill>
                <a:schemeClr val="dk1"/>
              </a:solidFill>
              <a:latin typeface="Calibri"/>
              <a:ea typeface="Calibri"/>
              <a:cs typeface="Calibri"/>
              <a:sym typeface="Calibri"/>
            </a:endParaRPr>
          </a:p>
          <a:p>
            <a:pPr marL="12700" marR="258445" lvl="0" indent="0" algn="l" rtl="0">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Ваш менеджер Альбина</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тел: +7 (906) 102 76 58  </a:t>
            </a:r>
            <a:endParaRPr sz="1200">
              <a:solidFill>
                <a:schemeClr val="dk1"/>
              </a:solidFill>
              <a:latin typeface="Calibri"/>
              <a:ea typeface="Calibri"/>
              <a:cs typeface="Calibri"/>
              <a:sym typeface="Calibri"/>
            </a:endParaRPr>
          </a:p>
          <a:p>
            <a:pPr marL="12700" marR="258445" lvl="0" indent="0" algn="l" rtl="0">
              <a:lnSpc>
                <a:spcPct val="100000"/>
              </a:lnSpc>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почта: 89061027658@mail.ru</a:t>
            </a: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
            </a:r>
            <a:br>
              <a:rPr lang="en-US"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pic>
        <p:nvPicPr>
          <p:cNvPr id="178" name="Google Shape;178;g33618207f02_0_268"/>
          <p:cNvPicPr preferRelativeResize="0"/>
          <p:nvPr/>
        </p:nvPicPr>
        <p:blipFill rotWithShape="1">
          <a:blip r:embed="rId3">
            <a:alphaModFix/>
          </a:blip>
          <a:srcRect/>
          <a:stretch/>
        </p:blipFill>
        <p:spPr>
          <a:xfrm>
            <a:off x="7567425" y="3639025"/>
            <a:ext cx="2568470" cy="3706525"/>
          </a:xfrm>
          <a:prstGeom prst="rect">
            <a:avLst/>
          </a:prstGeom>
          <a:noFill/>
          <a:ln>
            <a:noFill/>
          </a:ln>
        </p:spPr>
      </p:pic>
      <p:sp>
        <p:nvSpPr>
          <p:cNvPr id="179" name="Google Shape;179;g33618207f02_0_268"/>
          <p:cNvSpPr txBox="1"/>
          <p:nvPr/>
        </p:nvSpPr>
        <p:spPr>
          <a:xfrm>
            <a:off x="7227850" y="1544050"/>
            <a:ext cx="3408900" cy="2021400"/>
          </a:xfrm>
          <a:prstGeom prst="rect">
            <a:avLst/>
          </a:prstGeom>
          <a:solidFill>
            <a:srgbClr val="0AA6F1">
              <a:alpha val="47450"/>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chemeClr val="dk1"/>
                </a:solidFill>
                <a:latin typeface="Calibri"/>
                <a:ea typeface="Calibri"/>
                <a:cs typeface="Calibri"/>
                <a:sym typeface="Calibri"/>
              </a:rPr>
              <a:t>Ответственный за антитеррористическую безопасность должен быть на каждом объекте.  </a:t>
            </a:r>
            <a:br>
              <a:rPr lang="en-US" sz="1400" b="0" i="0" u="none" strike="noStrike" cap="none">
                <a:solidFill>
                  <a:schemeClr val="dk1"/>
                </a:solidFill>
                <a:latin typeface="Calibri"/>
                <a:ea typeface="Calibri"/>
                <a:cs typeface="Calibri"/>
                <a:sym typeface="Calibri"/>
              </a:rPr>
            </a:br>
            <a:r>
              <a:rPr lang="en-US" sz="1400" b="0" i="0" u="none" strike="noStrike" cap="none">
                <a:solidFill>
                  <a:schemeClr val="dk1"/>
                </a:solidFill>
                <a:latin typeface="Calibri"/>
                <a:ea typeface="Calibri"/>
                <a:cs typeface="Calibri"/>
                <a:sym typeface="Calibri"/>
              </a:rPr>
              <a:t/>
            </a:r>
            <a:br>
              <a:rPr lang="en-US" sz="1400" b="0" i="0" u="none" strike="noStrike" cap="none">
                <a:solidFill>
                  <a:schemeClr val="dk1"/>
                </a:solidFill>
                <a:latin typeface="Calibri"/>
                <a:ea typeface="Calibri"/>
                <a:cs typeface="Calibri"/>
                <a:sym typeface="Calibri"/>
              </a:rPr>
            </a:br>
            <a:r>
              <a:rPr lang="en-US" sz="1400" b="0" i="0" u="none" strike="noStrike" cap="none">
                <a:solidFill>
                  <a:schemeClr val="dk1"/>
                </a:solidFill>
                <a:latin typeface="Calibri"/>
                <a:ea typeface="Calibri"/>
                <a:cs typeface="Calibri"/>
                <a:sym typeface="Calibri"/>
              </a:rPr>
              <a:t>Меньше 100 сотрудников= 1 ответственный;</a:t>
            </a:r>
            <a:br>
              <a:rPr lang="en-US" sz="1400" b="0" i="0" u="none" strike="noStrike" cap="none">
                <a:solidFill>
                  <a:schemeClr val="dk1"/>
                </a:solidFill>
                <a:latin typeface="Calibri"/>
                <a:ea typeface="Calibri"/>
                <a:cs typeface="Calibri"/>
                <a:sym typeface="Calibri"/>
              </a:rPr>
            </a:br>
            <a:r>
              <a:rPr lang="en-US" sz="1400" b="0" i="0" u="none" strike="noStrike" cap="none">
                <a:solidFill>
                  <a:schemeClr val="dk1"/>
                </a:solidFill>
                <a:latin typeface="Calibri"/>
                <a:ea typeface="Calibri"/>
                <a:cs typeface="Calibri"/>
                <a:sym typeface="Calibri"/>
              </a:rPr>
              <a:t/>
            </a:r>
            <a:br>
              <a:rPr lang="en-US" sz="1400" b="0" i="0" u="none" strike="noStrike" cap="none">
                <a:solidFill>
                  <a:schemeClr val="dk1"/>
                </a:solidFill>
                <a:latin typeface="Calibri"/>
                <a:ea typeface="Calibri"/>
                <a:cs typeface="Calibri"/>
                <a:sym typeface="Calibri"/>
              </a:rPr>
            </a:br>
            <a:r>
              <a:rPr lang="en-US" sz="1400" b="0" i="0" u="none" strike="noStrike" cap="none">
                <a:solidFill>
                  <a:schemeClr val="dk1"/>
                </a:solidFill>
                <a:latin typeface="Calibri"/>
                <a:ea typeface="Calibri"/>
                <a:cs typeface="Calibri"/>
                <a:sym typeface="Calibri"/>
              </a:rPr>
              <a:t>Больше 100 сотрудников= группа ответственных</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51616"/>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3766</Words>
  <PresentationFormat>Произвольный</PresentationFormat>
  <Paragraphs>499</Paragraphs>
  <Slides>36</Slides>
  <Notes>36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36</vt:i4>
      </vt:variant>
    </vt:vector>
  </HeadingPairs>
  <TitlesOfParts>
    <vt:vector size="44" baseType="lpstr">
      <vt:lpstr>Arial</vt:lpstr>
      <vt:lpstr>Arimo</vt:lpstr>
      <vt:lpstr>Trebuchet MS</vt:lpstr>
      <vt:lpstr>Calibri</vt:lpstr>
      <vt:lpstr>Montserrat</vt:lpstr>
      <vt:lpstr>Roboto</vt:lpstr>
      <vt:lpstr>Times New Roman</vt:lpstr>
      <vt:lpstr>Office Theme</vt:lpstr>
      <vt:lpstr>Обучили сотрудников из:</vt:lpstr>
      <vt:lpstr>Слайд 2</vt:lpstr>
      <vt:lpstr>о нас</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lpstr>Обучили сотрудников из: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Обучили сотрудников из:</dc:title>
  <dc:creator>GIGABYTE</dc:creator>
  <cp:lastModifiedBy>PS-4</cp:lastModifiedBy>
  <cp:revision>1</cp:revision>
  <dcterms:created xsi:type="dcterms:W3CDTF">2022-05-08T07:32:29Z</dcterms:created>
  <dcterms:modified xsi:type="dcterms:W3CDTF">2025-05-23T04:24:23Z</dcterms:modified>
</cp:coreProperties>
</file>